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1" r:id="rId3"/>
    <p:sldId id="305" r:id="rId4"/>
    <p:sldId id="282" r:id="rId5"/>
    <p:sldId id="306" r:id="rId6"/>
    <p:sldId id="307" r:id="rId7"/>
    <p:sldId id="308" r:id="rId8"/>
    <p:sldId id="309" r:id="rId9"/>
    <p:sldId id="310" r:id="rId10"/>
    <p:sldId id="311" r:id="rId11"/>
    <p:sldId id="285" r:id="rId12"/>
    <p:sldId id="339" r:id="rId13"/>
    <p:sldId id="344" r:id="rId14"/>
    <p:sldId id="345" r:id="rId15"/>
    <p:sldId id="340" r:id="rId16"/>
    <p:sldId id="341" r:id="rId17"/>
    <p:sldId id="342" r:id="rId18"/>
    <p:sldId id="343" r:id="rId19"/>
    <p:sldId id="346" r:id="rId20"/>
    <p:sldId id="347" r:id="rId21"/>
    <p:sldId id="348" r:id="rId22"/>
    <p:sldId id="349" r:id="rId23"/>
    <p:sldId id="324" r:id="rId24"/>
    <p:sldId id="325" r:id="rId25"/>
    <p:sldId id="326" r:id="rId26"/>
    <p:sldId id="327" r:id="rId27"/>
    <p:sldId id="328" r:id="rId28"/>
    <p:sldId id="329" r:id="rId29"/>
    <p:sldId id="312" r:id="rId30"/>
    <p:sldId id="313" r:id="rId31"/>
    <p:sldId id="314" r:id="rId32"/>
    <p:sldId id="332" r:id="rId33"/>
    <p:sldId id="333" r:id="rId34"/>
    <p:sldId id="334" r:id="rId35"/>
    <p:sldId id="335" r:id="rId36"/>
    <p:sldId id="315" r:id="rId37"/>
    <p:sldId id="316" r:id="rId38"/>
    <p:sldId id="337" r:id="rId39"/>
    <p:sldId id="317" r:id="rId40"/>
    <p:sldId id="338" r:id="rId41"/>
    <p:sldId id="336" r:id="rId42"/>
    <p:sldId id="318" r:id="rId43"/>
    <p:sldId id="319" r:id="rId44"/>
    <p:sldId id="331" r:id="rId45"/>
    <p:sldId id="330" r:id="rId46"/>
    <p:sldId id="320" r:id="rId47"/>
    <p:sldId id="321" r:id="rId48"/>
    <p:sldId id="322" r:id="rId49"/>
    <p:sldId id="323" r:id="rId50"/>
    <p:sldId id="303" r:id="rId51"/>
    <p:sldId id="304"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696" y="-10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8/30/2023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1171" y="1210614"/>
            <a:ext cx="9122536" cy="5016758"/>
          </a:xfrm>
          <a:prstGeom prst="rect">
            <a:avLst/>
          </a:prstGeom>
        </p:spPr>
        <p:txBody>
          <a:bodyPr wrap="square">
            <a:spAutoFit/>
          </a:bodyPr>
          <a:lstStyle/>
          <a:p>
            <a:pPr algn="ctr"/>
            <a:r>
              <a:rPr lang="en-US" sz="48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Fresh Basket</a:t>
            </a:r>
          </a:p>
          <a:p>
            <a:pPr algn="ctr"/>
            <a:r>
              <a:rPr lang="en-US" sz="3200" b="1" u="sng"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Eat Well, Live Well With Fresh Basket…!</a:t>
            </a:r>
            <a:endParaRPr lang="en-US" sz="3200" b="1" u="sng"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3600000" algn="ctr"/>
            <a:endParaRPr lang="en-US" sz="4800" b="1" dirty="0">
              <a:ln w="0"/>
              <a:effectLst>
                <a:outerShdw blurRad="38100" dist="19050" dir="2700000" algn="tl" rotWithShape="0">
                  <a:schemeClr val="dk1">
                    <a:alpha val="40000"/>
                  </a:schemeClr>
                </a:outerShdw>
              </a:effectLst>
            </a:endParaRPr>
          </a:p>
          <a:p>
            <a:pPr marL="3600000" algn="ctr"/>
            <a:endParaRPr lang="en-US" sz="48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3600000" algn="ctr"/>
            <a:r>
              <a:rPr lang="en-US" b="1" dirty="0" smtClean="0">
                <a:latin typeface="Times New Roman" panose="02020603050405020304" pitchFamily="18" charset="0"/>
                <a:cs typeface="Times New Roman" panose="02020603050405020304" pitchFamily="18" charset="0"/>
              </a:rPr>
              <a:t>Group No. -:70</a:t>
            </a:r>
          </a:p>
          <a:p>
            <a:pPr marL="3600000"/>
            <a:endParaRPr lang="en-US" b="1" dirty="0" smtClean="0">
              <a:latin typeface="Times New Roman" panose="02020603050405020304" pitchFamily="18" charset="0"/>
              <a:cs typeface="Times New Roman" panose="02020603050405020304" pitchFamily="18" charset="0"/>
            </a:endParaRPr>
          </a:p>
          <a:p>
            <a:pPr marL="3600000"/>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Team </a:t>
            </a:r>
            <a:r>
              <a:rPr lang="en-US" b="1" dirty="0">
                <a:latin typeface="Times New Roman" panose="02020603050405020304" pitchFamily="18" charset="0"/>
                <a:cs typeface="Times New Roman" panose="02020603050405020304" pitchFamily="18" charset="0"/>
              </a:rPr>
              <a:t>Members </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3600000" algn="ctr"/>
            <a:r>
              <a:rPr lang="en-US" dirty="0">
                <a:latin typeface="Times New Roman" panose="02020603050405020304" pitchFamily="18" charset="0"/>
                <a:cs typeface="Times New Roman" panose="02020603050405020304" pitchFamily="18" charset="0"/>
              </a:rPr>
              <a:t>1. </a:t>
            </a:r>
            <a:r>
              <a:rPr lang="en-US" dirty="0" smtClean="0">
                <a:latin typeface="Times New Roman" panose="02020603050405020304" pitchFamily="18" charset="0"/>
                <a:cs typeface="Times New Roman" panose="02020603050405020304" pitchFamily="18" charset="0"/>
              </a:rPr>
              <a:t>Deepak </a:t>
            </a:r>
            <a:r>
              <a:rPr lang="en-US" dirty="0" err="1" smtClean="0">
                <a:latin typeface="Times New Roman" panose="02020603050405020304" pitchFamily="18" charset="0"/>
                <a:cs typeface="Times New Roman" panose="02020603050405020304" pitchFamily="18" charset="0"/>
              </a:rPr>
              <a:t>Pramod</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Dhake</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ea typeface="Arial" panose="020B0604020202020204" pitchFamily="34" charset="0"/>
                <a:cs typeface="Times New Roman" panose="02020603050405020304" pitchFamily="18" charset="0"/>
              </a:rPr>
              <a:t>230341220058</a:t>
            </a:r>
            <a:endParaRPr lang="en-US" dirty="0">
              <a:latin typeface="Times New Roman" panose="02020603050405020304" pitchFamily="18" charset="0"/>
              <a:cs typeface="Times New Roman" panose="02020603050405020304" pitchFamily="18" charset="0"/>
            </a:endParaRPr>
          </a:p>
          <a:p>
            <a:pPr marL="3600000" algn="ctr"/>
            <a:r>
              <a:rPr lang="en-US" dirty="0" smtClean="0">
                <a:latin typeface="Times New Roman" panose="02020603050405020304" pitchFamily="18" charset="0"/>
                <a:cs typeface="Times New Roman" panose="02020603050405020304" pitchFamily="18" charset="0"/>
              </a:rPr>
              <a:t>      2</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Tanishq</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Pandurang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Kadam</a:t>
            </a:r>
            <a:r>
              <a:rPr lang="en-US" dirty="0" smtClean="0">
                <a:latin typeface="Times New Roman" panose="02020603050405020304" pitchFamily="18" charset="0"/>
                <a:cs typeface="Times New Roman" panose="02020603050405020304" pitchFamily="18" charset="0"/>
              </a:rPr>
              <a:t> – </a:t>
            </a:r>
            <a:r>
              <a:rPr lang="en-US" b="1" dirty="0" smtClean="0">
                <a:latin typeface="Times New Roman" panose="02020603050405020304" pitchFamily="18" charset="0"/>
                <a:ea typeface="Arial" panose="020B0604020202020204" pitchFamily="34" charset="0"/>
                <a:cs typeface="Times New Roman" panose="02020603050405020304" pitchFamily="18" charset="0"/>
              </a:rPr>
              <a:t>230341220081</a:t>
            </a:r>
          </a:p>
          <a:p>
            <a:pPr marL="3600000" algn="ctr"/>
            <a:endParaRPr lang="en-US" b="1" dirty="0" smtClean="0">
              <a:latin typeface="Times New Roman" panose="02020603050405020304" pitchFamily="18" charset="0"/>
              <a:ea typeface="Arial" panose="020B0604020202020204" pitchFamily="34" charset="0"/>
              <a:cs typeface="Times New Roman" panose="02020603050405020304" pitchFamily="18" charset="0"/>
            </a:endParaRPr>
          </a:p>
          <a:p>
            <a:pPr marL="3600000"/>
            <a:r>
              <a:rPr lang="en-US" b="1" dirty="0" smtClean="0">
                <a:latin typeface="Times New Roman" panose="02020603050405020304" pitchFamily="18" charset="0"/>
                <a:ea typeface="Arial" panose="020B0604020202020204" pitchFamily="34" charset="0"/>
                <a:cs typeface="Times New Roman" panose="02020603050405020304" pitchFamily="18" charset="0"/>
              </a:rPr>
              <a:t>Guided By :- </a:t>
            </a:r>
            <a:r>
              <a:rPr lang="en-US" dirty="0" err="1" smtClean="0">
                <a:latin typeface="Times New Roman" panose="02020603050405020304" pitchFamily="18" charset="0"/>
                <a:ea typeface="Arial" panose="020B0604020202020204" pitchFamily="34" charset="0"/>
                <a:cs typeface="Times New Roman" panose="02020603050405020304" pitchFamily="18" charset="0"/>
              </a:rPr>
              <a:t>Mrs.Manjiry</a:t>
            </a:r>
            <a:r>
              <a:rPr lang="en-US" dirty="0" smtClean="0">
                <a:latin typeface="Times New Roman" panose="02020603050405020304" pitchFamily="18" charset="0"/>
                <a:ea typeface="Arial" panose="020B0604020202020204" pitchFamily="34" charset="0"/>
                <a:cs typeface="Times New Roman" panose="02020603050405020304" pitchFamily="18" charset="0"/>
              </a:rPr>
              <a:t> </a:t>
            </a:r>
            <a:r>
              <a:rPr lang="en-US" dirty="0" err="1" smtClean="0">
                <a:latin typeface="Times New Roman" panose="02020603050405020304" pitchFamily="18" charset="0"/>
                <a:ea typeface="Arial" panose="020B0604020202020204" pitchFamily="34" charset="0"/>
                <a:cs typeface="Times New Roman" panose="02020603050405020304" pitchFamily="18" charset="0"/>
              </a:rPr>
              <a:t>Deshpande</a:t>
            </a:r>
            <a:endParaRPr lang="en-US" dirty="0" smtClean="0">
              <a:latin typeface="Times New Roman" panose="02020603050405020304" pitchFamily="18" charset="0"/>
              <a:ea typeface="Arial" panose="020B0604020202020204" pitchFamily="34" charset="0"/>
              <a:cs typeface="Times New Roman" panose="02020603050405020304" pitchFamily="18" charset="0"/>
            </a:endParaRPr>
          </a:p>
          <a:p>
            <a:pPr marL="3600000" algn="ct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478293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97247" y="1191491"/>
            <a:ext cx="9894753" cy="3777622"/>
          </a:xfrm>
        </p:spPr>
        <p:txBody>
          <a:bodyPr>
            <a:normAutofit/>
          </a:bodyPr>
          <a:lstStyle/>
          <a:p>
            <a:pPr>
              <a:buFont typeface="Wingdings" panose="05000000000000000000" pitchFamily="2" charset="2"/>
              <a:buChar char="q"/>
            </a:pPr>
            <a:r>
              <a:rPr lang="en-IN" sz="2000" b="1" dirty="0">
                <a:latin typeface="Times New Roman" panose="02020603050405020304" pitchFamily="18" charset="0"/>
                <a:cs typeface="Times New Roman" panose="02020603050405020304" pitchFamily="18" charset="0"/>
              </a:rPr>
              <a:t>User Side Functionalities-</a:t>
            </a:r>
            <a:r>
              <a:rPr lang="en-IN" sz="2000" b="1" dirty="0" smtClean="0">
                <a:latin typeface="Times New Roman" panose="02020603050405020304" pitchFamily="18" charset="0"/>
                <a:cs typeface="Times New Roman" panose="02020603050405020304" pitchFamily="18" charset="0"/>
              </a:rPr>
              <a:t>:</a:t>
            </a:r>
          </a:p>
          <a:p>
            <a:r>
              <a:rPr lang="en-IN" sz="2000" dirty="0" smtClean="0">
                <a:latin typeface="Times New Roman" panose="02020603050405020304" pitchFamily="18" charset="0"/>
                <a:cs typeface="Times New Roman" panose="02020603050405020304" pitchFamily="18" charset="0"/>
              </a:rPr>
              <a:t>Add </a:t>
            </a:r>
            <a:r>
              <a:rPr lang="en-IN" sz="2000" dirty="0">
                <a:latin typeface="Times New Roman" panose="02020603050405020304" pitchFamily="18" charset="0"/>
                <a:cs typeface="Times New Roman" panose="02020603050405020304" pitchFamily="18" charset="0"/>
              </a:rPr>
              <a:t>to Cart &amp; Place Orders – If customers finds the food item of </a:t>
            </a:r>
            <a:r>
              <a:rPr lang="en-IN" sz="2000" dirty="0" smtClean="0">
                <a:latin typeface="Times New Roman" panose="02020603050405020304" pitchFamily="18" charset="0"/>
                <a:cs typeface="Times New Roman" panose="02020603050405020304" pitchFamily="18" charset="0"/>
              </a:rPr>
              <a:t>their choice </a:t>
            </a:r>
            <a:r>
              <a:rPr lang="en-IN" sz="2000" dirty="0">
                <a:latin typeface="Times New Roman" panose="02020603050405020304" pitchFamily="18" charset="0"/>
                <a:cs typeface="Times New Roman" panose="02020603050405020304" pitchFamily="18" charset="0"/>
              </a:rPr>
              <a:t>they can save the item in the cart until they decide to purchase it</a:t>
            </a:r>
            <a:r>
              <a:rPr lang="en-IN" sz="2000" dirty="0" smtClean="0">
                <a:latin typeface="Times New Roman" panose="02020603050405020304" pitchFamily="18" charset="0"/>
                <a:cs typeface="Times New Roman" panose="02020603050405020304" pitchFamily="18" charset="0"/>
              </a:rPr>
              <a:t>. If at any </a:t>
            </a:r>
            <a:r>
              <a:rPr lang="en-IN" sz="2000" dirty="0">
                <a:latin typeface="Times New Roman" panose="02020603050405020304" pitchFamily="18" charset="0"/>
                <a:cs typeface="Times New Roman" panose="02020603050405020304" pitchFamily="18" charset="0"/>
              </a:rPr>
              <a:t>point they want to cancel certain item they can simply remove it from </a:t>
            </a:r>
            <a:r>
              <a:rPr lang="en-IN" sz="2000" dirty="0" smtClean="0">
                <a:latin typeface="Times New Roman" panose="02020603050405020304" pitchFamily="18" charset="0"/>
                <a:cs typeface="Times New Roman" panose="02020603050405020304" pitchFamily="18" charset="0"/>
              </a:rPr>
              <a:t>the cart </a:t>
            </a:r>
            <a:r>
              <a:rPr lang="en-IN" sz="2000" dirty="0">
                <a:latin typeface="Times New Roman" panose="02020603050405020304" pitchFamily="18" charset="0"/>
                <a:cs typeface="Times New Roman" panose="02020603050405020304" pitchFamily="18" charset="0"/>
              </a:rPr>
              <a:t>on one click. When they wish to purchase it, they can place orders </a:t>
            </a:r>
            <a:r>
              <a:rPr lang="en-IN" sz="2000" dirty="0" smtClean="0">
                <a:latin typeface="Times New Roman" panose="02020603050405020304" pitchFamily="18" charset="0"/>
                <a:cs typeface="Times New Roman" panose="02020603050405020304" pitchFamily="18" charset="0"/>
              </a:rPr>
              <a:t>for those </a:t>
            </a:r>
            <a:r>
              <a:rPr lang="en-IN" sz="2000" dirty="0">
                <a:latin typeface="Times New Roman" panose="02020603050405020304" pitchFamily="18" charset="0"/>
                <a:cs typeface="Times New Roman" panose="02020603050405020304" pitchFamily="18" charset="0"/>
              </a:rPr>
              <a:t>items by selecting a delivery address on their account and pay the bill.</a:t>
            </a:r>
          </a:p>
          <a:p>
            <a:r>
              <a:rPr lang="en-IN" sz="2000" dirty="0">
                <a:latin typeface="Times New Roman" panose="02020603050405020304" pitchFamily="18" charset="0"/>
                <a:cs typeface="Times New Roman" panose="02020603050405020304" pitchFamily="18" charset="0"/>
              </a:rPr>
              <a:t>f. View Order History – Every customer can view their order history in </a:t>
            </a:r>
            <a:r>
              <a:rPr lang="en-IN" sz="2000" dirty="0" smtClean="0">
                <a:latin typeface="Times New Roman" panose="02020603050405020304" pitchFamily="18" charset="0"/>
                <a:cs typeface="Times New Roman" panose="02020603050405020304" pitchFamily="18" charset="0"/>
              </a:rPr>
              <a:t>order to </a:t>
            </a:r>
            <a:r>
              <a:rPr lang="en-IN" sz="2000" dirty="0">
                <a:latin typeface="Times New Roman" panose="02020603050405020304" pitchFamily="18" charset="0"/>
                <a:cs typeface="Times New Roman" panose="02020603050405020304" pitchFamily="18" charset="0"/>
              </a:rPr>
              <a:t>get an idea about their past spending. Also the customer will get </a:t>
            </a:r>
            <a:r>
              <a:rPr lang="en-IN" sz="2000" dirty="0" smtClean="0">
                <a:latin typeface="Times New Roman" panose="02020603050405020304" pitchFamily="18" charset="0"/>
                <a:cs typeface="Times New Roman" panose="02020603050405020304" pitchFamily="18" charset="0"/>
              </a:rPr>
              <a:t>email notification </a:t>
            </a:r>
            <a:r>
              <a:rPr lang="en-IN" sz="2000" dirty="0">
                <a:latin typeface="Times New Roman" panose="02020603050405020304" pitchFamily="18" charset="0"/>
                <a:cs typeface="Times New Roman" panose="02020603050405020304" pitchFamily="18" charset="0"/>
              </a:rPr>
              <a:t>for respective order details.</a:t>
            </a:r>
          </a:p>
          <a:p>
            <a:endParaRPr lang="en-IN" dirty="0"/>
          </a:p>
        </p:txBody>
      </p:sp>
    </p:spTree>
    <p:extLst>
      <p:ext uri="{BB962C8B-B14F-4D97-AF65-F5344CB8AC3E}">
        <p14:creationId xmlns:p14="http://schemas.microsoft.com/office/powerpoint/2010/main" xmlns="" val="1583082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56" y="45634"/>
            <a:ext cx="8911687" cy="894524"/>
          </a:xfrm>
        </p:spPr>
        <p:txBody>
          <a:bodyPr>
            <a:normAutofit/>
          </a:bodyPr>
          <a:lstStyle/>
          <a:p>
            <a:r>
              <a:rPr lang="en-US" sz="48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ER Diagram </a:t>
            </a:r>
            <a:r>
              <a:rPr lang="en-US" sz="4800" b="1"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IN" sz="4800" dirty="0"/>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326297" y="721218"/>
            <a:ext cx="7929331" cy="6020872"/>
          </a:xfrm>
          <a:prstGeom prst="rect">
            <a:avLst/>
          </a:prstGeom>
        </p:spPr>
      </p:pic>
    </p:spTree>
    <p:extLst>
      <p:ext uri="{BB962C8B-B14F-4D97-AF65-F5344CB8AC3E}">
        <p14:creationId xmlns:p14="http://schemas.microsoft.com/office/powerpoint/2010/main" xmlns="" val="41086628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DFD Diagrams -:</a:t>
            </a:r>
            <a:endParaRPr lang="en-US" b="1" dirty="0"/>
          </a:p>
        </p:txBody>
      </p:sp>
      <p:pic>
        <p:nvPicPr>
          <p:cNvPr id="4" name="Content Placeholder 3" descr="Level 0 DFD.jpg"/>
          <p:cNvPicPr>
            <a:picLocks noGrp="1" noChangeAspect="1"/>
          </p:cNvPicPr>
          <p:nvPr>
            <p:ph idx="1"/>
          </p:nvPr>
        </p:nvPicPr>
        <p:blipFill>
          <a:blip r:embed="rId2"/>
          <a:stretch>
            <a:fillRect/>
          </a:stretch>
        </p:blipFill>
        <p:spPr>
          <a:xfrm>
            <a:off x="2364321" y="1967346"/>
            <a:ext cx="9204224" cy="362989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dmin DFD 1st Level.jpg"/>
          <p:cNvPicPr>
            <a:picLocks noGrp="1" noChangeAspect="1"/>
          </p:cNvPicPr>
          <p:nvPr>
            <p:ph idx="1"/>
          </p:nvPr>
        </p:nvPicPr>
        <p:blipFill>
          <a:blip r:embed="rId2"/>
          <a:stretch>
            <a:fillRect/>
          </a:stretch>
        </p:blipFill>
        <p:spPr>
          <a:xfrm>
            <a:off x="3006437" y="379673"/>
            <a:ext cx="7827818" cy="6131963"/>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ser Side DFD 1st Level.jpg"/>
          <p:cNvPicPr>
            <a:picLocks noGrp="1" noChangeAspect="1"/>
          </p:cNvPicPr>
          <p:nvPr>
            <p:ph idx="1"/>
          </p:nvPr>
        </p:nvPicPr>
        <p:blipFill>
          <a:blip r:embed="rId2"/>
          <a:stretch>
            <a:fillRect/>
          </a:stretch>
        </p:blipFill>
        <p:spPr>
          <a:xfrm>
            <a:off x="3297383" y="235527"/>
            <a:ext cx="7190508" cy="6428509"/>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Class Diagram -:</a:t>
            </a:r>
            <a:endParaRPr lang="en-US" b="1" dirty="0"/>
          </a:p>
        </p:txBody>
      </p:sp>
      <p:pic>
        <p:nvPicPr>
          <p:cNvPr id="4" name="Content Placeholder 3" descr="Class Diagram.jpg"/>
          <p:cNvPicPr>
            <a:picLocks noGrp="1" noChangeAspect="1"/>
          </p:cNvPicPr>
          <p:nvPr>
            <p:ph idx="1"/>
          </p:nvPr>
        </p:nvPicPr>
        <p:blipFill>
          <a:blip r:embed="rId2"/>
          <a:stretch>
            <a:fillRect/>
          </a:stretch>
        </p:blipFill>
        <p:spPr>
          <a:xfrm>
            <a:off x="3089565" y="1219200"/>
            <a:ext cx="8645236" cy="563880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Use Case -:</a:t>
            </a:r>
            <a:endParaRPr lang="en-US" b="1" dirty="0"/>
          </a:p>
        </p:txBody>
      </p:sp>
      <p:pic>
        <p:nvPicPr>
          <p:cNvPr id="4" name="Content Placeholder 3" descr="Admin Use Case.jpg"/>
          <p:cNvPicPr>
            <a:picLocks noGrp="1" noChangeAspect="1"/>
          </p:cNvPicPr>
          <p:nvPr>
            <p:ph idx="1"/>
          </p:nvPr>
        </p:nvPicPr>
        <p:blipFill>
          <a:blip r:embed="rId2"/>
          <a:stretch>
            <a:fillRect/>
          </a:stretch>
        </p:blipFill>
        <p:spPr>
          <a:xfrm>
            <a:off x="3255818" y="1473451"/>
            <a:ext cx="7952509" cy="5050977"/>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ser Use Case.jpg"/>
          <p:cNvPicPr>
            <a:picLocks noGrp="1" noChangeAspect="1"/>
          </p:cNvPicPr>
          <p:nvPr>
            <p:ph idx="1"/>
          </p:nvPr>
        </p:nvPicPr>
        <p:blipFill>
          <a:blip r:embed="rId2"/>
          <a:stretch>
            <a:fillRect/>
          </a:stretch>
        </p:blipFill>
        <p:spPr>
          <a:xfrm>
            <a:off x="3255817" y="678872"/>
            <a:ext cx="7938655" cy="5830405"/>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Acitivity</a:t>
            </a:r>
            <a:r>
              <a:rPr lang="en-US" b="1" dirty="0" smtClean="0"/>
              <a:t> Diagram -:</a:t>
            </a:r>
            <a:endParaRPr lang="en-US" b="1" dirty="0"/>
          </a:p>
        </p:txBody>
      </p:sp>
      <p:pic>
        <p:nvPicPr>
          <p:cNvPr id="4" name="Content Placeholder 3" descr="Admin Activity Diagram.jpg"/>
          <p:cNvPicPr>
            <a:picLocks noGrp="1" noChangeAspect="1"/>
          </p:cNvPicPr>
          <p:nvPr>
            <p:ph idx="1"/>
          </p:nvPr>
        </p:nvPicPr>
        <p:blipFill>
          <a:blip r:embed="rId2"/>
          <a:stretch>
            <a:fillRect/>
          </a:stretch>
        </p:blipFill>
        <p:spPr>
          <a:xfrm>
            <a:off x="2687782" y="1343891"/>
            <a:ext cx="8825345" cy="5514109"/>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ser Activity Diagram.jpg"/>
          <p:cNvPicPr>
            <a:picLocks noGrp="1" noChangeAspect="1"/>
          </p:cNvPicPr>
          <p:nvPr>
            <p:ph idx="1"/>
          </p:nvPr>
        </p:nvPicPr>
        <p:blipFill>
          <a:blip r:embed="rId2"/>
          <a:stretch>
            <a:fillRect/>
          </a:stretch>
        </p:blipFill>
        <p:spPr>
          <a:xfrm>
            <a:off x="2687781" y="532759"/>
            <a:ext cx="8714509" cy="6325241"/>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endParaRPr lang="en-IN" sz="4800" dirty="0"/>
          </a:p>
        </p:txBody>
      </p:sp>
      <p:sp>
        <p:nvSpPr>
          <p:cNvPr id="3" name="Content Placeholder 2"/>
          <p:cNvSpPr>
            <a:spLocks noGrp="1"/>
          </p:cNvSpPr>
          <p:nvPr>
            <p:ph idx="1"/>
          </p:nvPr>
        </p:nvSpPr>
        <p:spPr>
          <a:xfrm>
            <a:off x="2060620" y="2133600"/>
            <a:ext cx="9443992" cy="3829318"/>
          </a:xfrm>
        </p:spPr>
        <p:txBody>
          <a:bodyPr>
            <a:normAutofit/>
          </a:bodyPr>
          <a:lstStyle/>
          <a:p>
            <a:r>
              <a:rPr lang="en-IN" sz="2400" dirty="0">
                <a:latin typeface="Times New Roman" panose="02020603050405020304" pitchFamily="18" charset="0"/>
                <a:cs typeface="Times New Roman" panose="02020603050405020304" pitchFamily="18" charset="0"/>
              </a:rPr>
              <a:t>Online Shopping of Fresh Food opens up a new world of options. Users won’t have to go </a:t>
            </a:r>
            <a:r>
              <a:rPr lang="en-IN" sz="2400" dirty="0" smtClean="0">
                <a:latin typeface="Times New Roman" panose="02020603050405020304" pitchFamily="18" charset="0"/>
                <a:cs typeface="Times New Roman" panose="02020603050405020304" pitchFamily="18" charset="0"/>
              </a:rPr>
              <a:t>from store </a:t>
            </a:r>
            <a:r>
              <a:rPr lang="en-IN" sz="2400" dirty="0">
                <a:latin typeface="Times New Roman" panose="02020603050405020304" pitchFamily="18" charset="0"/>
                <a:cs typeface="Times New Roman" panose="02020603050405020304" pitchFamily="18" charset="0"/>
              </a:rPr>
              <a:t>to store to hunt for fresh food. They won’t have to worry about wondering whether </a:t>
            </a:r>
            <a:r>
              <a:rPr lang="en-IN" sz="2400" dirty="0" smtClean="0">
                <a:latin typeface="Times New Roman" panose="02020603050405020304" pitchFamily="18" charset="0"/>
                <a:cs typeface="Times New Roman" panose="02020603050405020304" pitchFamily="18" charset="0"/>
              </a:rPr>
              <a:t>their food </a:t>
            </a:r>
            <a:r>
              <a:rPr lang="en-IN" sz="2400" dirty="0">
                <a:latin typeface="Times New Roman" panose="02020603050405020304" pitchFamily="18" charset="0"/>
                <a:cs typeface="Times New Roman" panose="02020603050405020304" pitchFamily="18" charset="0"/>
              </a:rPr>
              <a:t>is organic or inorganic. They will be able to refill their fridges in just one click, all </a:t>
            </a:r>
            <a:r>
              <a:rPr lang="en-IN" sz="2400" dirty="0" smtClean="0">
                <a:latin typeface="Times New Roman" panose="02020603050405020304" pitchFamily="18" charset="0"/>
                <a:cs typeface="Times New Roman" panose="02020603050405020304" pitchFamily="18" charset="0"/>
              </a:rPr>
              <a:t>while sitting </a:t>
            </a:r>
            <a:r>
              <a:rPr lang="en-IN" sz="2400" dirty="0">
                <a:latin typeface="Times New Roman" panose="02020603050405020304" pitchFamily="18" charset="0"/>
                <a:cs typeface="Times New Roman" panose="02020603050405020304" pitchFamily="18" charset="0"/>
              </a:rPr>
              <a:t>at </a:t>
            </a:r>
            <a:r>
              <a:rPr lang="en-IN" sz="2400" dirty="0" smtClean="0">
                <a:latin typeface="Times New Roman" panose="02020603050405020304" pitchFamily="18" charset="0"/>
                <a:cs typeface="Times New Roman" panose="02020603050405020304" pitchFamily="18" charset="0"/>
              </a:rPr>
              <a:t>home.</a:t>
            </a:r>
          </a:p>
          <a:p>
            <a:r>
              <a:rPr lang="en-IN" sz="2400" dirty="0">
                <a:latin typeface="Times New Roman" panose="02020603050405020304" pitchFamily="18" charset="0"/>
                <a:cs typeface="Times New Roman" panose="02020603050405020304" pitchFamily="18" charset="0"/>
              </a:rPr>
              <a:t>Our system offers one stop solution to all fresh food needs. Users can log into their accounts </a:t>
            </a:r>
            <a:r>
              <a:rPr lang="en-IN" sz="2400" dirty="0" smtClean="0">
                <a:latin typeface="Times New Roman" panose="02020603050405020304" pitchFamily="18" charset="0"/>
                <a:cs typeface="Times New Roman" panose="02020603050405020304" pitchFamily="18" charset="0"/>
              </a:rPr>
              <a:t>and then </a:t>
            </a:r>
            <a:r>
              <a:rPr lang="en-IN" sz="2400" dirty="0">
                <a:latin typeface="Times New Roman" panose="02020603050405020304" pitchFamily="18" charset="0"/>
                <a:cs typeface="Times New Roman" panose="02020603050405020304" pitchFamily="18" charset="0"/>
              </a:rPr>
              <a:t>they will be taken to produces offered by the farmer</a:t>
            </a:r>
            <a:r>
              <a:rPr lang="en-IN"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xmlns="" val="9461024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Sequence Diagram -:</a:t>
            </a:r>
            <a:endParaRPr lang="en-US" b="1" dirty="0"/>
          </a:p>
        </p:txBody>
      </p:sp>
      <p:pic>
        <p:nvPicPr>
          <p:cNvPr id="4" name="Content Placeholder 3" descr="Sequence diagram of User.jpg"/>
          <p:cNvPicPr>
            <a:picLocks noGrp="1" noChangeAspect="1"/>
          </p:cNvPicPr>
          <p:nvPr>
            <p:ph idx="1"/>
          </p:nvPr>
        </p:nvPicPr>
        <p:blipFill>
          <a:blip r:embed="rId2"/>
          <a:stretch>
            <a:fillRect/>
          </a:stretch>
        </p:blipFill>
        <p:spPr>
          <a:xfrm>
            <a:off x="2746712" y="1801090"/>
            <a:ext cx="8371705" cy="4059383"/>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equence-diagram-product-order.png"/>
          <p:cNvPicPr>
            <a:picLocks noGrp="1" noChangeAspect="1"/>
          </p:cNvPicPr>
          <p:nvPr>
            <p:ph idx="1"/>
          </p:nvPr>
        </p:nvPicPr>
        <p:blipFill>
          <a:blip r:embed="rId2"/>
          <a:stretch>
            <a:fillRect/>
          </a:stretch>
        </p:blipFill>
        <p:spPr>
          <a:xfrm>
            <a:off x="2604655" y="1122216"/>
            <a:ext cx="8756073" cy="4875319"/>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dmin_sequence.png"/>
          <p:cNvPicPr>
            <a:picLocks noGrp="1" noChangeAspect="1"/>
          </p:cNvPicPr>
          <p:nvPr>
            <p:ph idx="1"/>
          </p:nvPr>
        </p:nvPicPr>
        <p:blipFill>
          <a:blip r:embed="rId2"/>
          <a:stretch>
            <a:fillRect/>
          </a:stretch>
        </p:blipFill>
        <p:spPr>
          <a:xfrm>
            <a:off x="2715412" y="441612"/>
            <a:ext cx="8673024" cy="6416387"/>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Database </a:t>
            </a:r>
            <a:r>
              <a:rPr lang="en-US" b="1" dirty="0" smtClean="0"/>
              <a:t>Screenshots </a:t>
            </a:r>
            <a:r>
              <a:rPr lang="en-US" b="1" dirty="0" smtClean="0"/>
              <a:t>-:</a:t>
            </a:r>
            <a:endParaRPr lang="en-US" b="1" dirty="0"/>
          </a:p>
        </p:txBody>
      </p:sp>
      <p:pic>
        <p:nvPicPr>
          <p:cNvPr id="1026" name="Picture 2"/>
          <p:cNvPicPr>
            <a:picLocks noGrp="1" noChangeAspect="1" noChangeArrowheads="1"/>
          </p:cNvPicPr>
          <p:nvPr>
            <p:ph idx="1"/>
          </p:nvPr>
        </p:nvPicPr>
        <p:blipFill>
          <a:blip r:embed="rId2"/>
          <a:srcRect/>
          <a:stretch>
            <a:fillRect/>
          </a:stretch>
        </p:blipFill>
        <p:spPr bwMode="auto">
          <a:xfrm>
            <a:off x="3260869" y="2452256"/>
            <a:ext cx="8485080" cy="4059380"/>
          </a:xfrm>
          <a:prstGeom prst="rect">
            <a:avLst/>
          </a:prstGeom>
          <a:noFill/>
          <a:ln w="9525">
            <a:noFill/>
            <a:miter lim="800000"/>
            <a:headEnd/>
            <a:tailEnd/>
          </a:ln>
          <a:effectLst/>
        </p:spPr>
      </p:pic>
      <p:sp>
        <p:nvSpPr>
          <p:cNvPr id="6" name="TextBox 5"/>
          <p:cNvSpPr txBox="1"/>
          <p:nvPr/>
        </p:nvSpPr>
        <p:spPr>
          <a:xfrm>
            <a:off x="3255818" y="1953490"/>
            <a:ext cx="8520546" cy="461665"/>
          </a:xfrm>
          <a:prstGeom prst="rect">
            <a:avLst/>
          </a:prstGeom>
          <a:noFill/>
        </p:spPr>
        <p:txBody>
          <a:bodyPr wrap="square" rtlCol="0">
            <a:spAutoFit/>
          </a:bodyPr>
          <a:lstStyle/>
          <a:p>
            <a:r>
              <a:rPr lang="en-US" sz="2400" b="1" dirty="0" smtClean="0"/>
              <a:t>User Table -:</a:t>
            </a:r>
            <a:endParaRPr lang="en-US"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158836" y="886691"/>
            <a:ext cx="8520546" cy="461665"/>
          </a:xfrm>
          <a:prstGeom prst="rect">
            <a:avLst/>
          </a:prstGeom>
          <a:noFill/>
        </p:spPr>
        <p:txBody>
          <a:bodyPr wrap="square" rtlCol="0">
            <a:spAutoFit/>
          </a:bodyPr>
          <a:lstStyle/>
          <a:p>
            <a:r>
              <a:rPr lang="en-US" sz="2400" b="1" dirty="0" smtClean="0"/>
              <a:t>Farmer Table</a:t>
            </a:r>
            <a:endParaRPr lang="en-US" sz="2400" b="1" dirty="0"/>
          </a:p>
        </p:txBody>
      </p:sp>
      <p:pic>
        <p:nvPicPr>
          <p:cNvPr id="2051" name="Picture 3"/>
          <p:cNvPicPr>
            <a:picLocks noGrp="1" noChangeAspect="1" noChangeArrowheads="1"/>
          </p:cNvPicPr>
          <p:nvPr>
            <p:ph idx="1"/>
          </p:nvPr>
        </p:nvPicPr>
        <p:blipFill>
          <a:blip r:embed="rId2"/>
          <a:srcRect/>
          <a:stretch>
            <a:fillRect/>
          </a:stretch>
        </p:blipFill>
        <p:spPr bwMode="auto">
          <a:xfrm>
            <a:off x="3241963" y="2119746"/>
            <a:ext cx="8235070" cy="3616036"/>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158836" y="886691"/>
            <a:ext cx="8520546" cy="461665"/>
          </a:xfrm>
          <a:prstGeom prst="rect">
            <a:avLst/>
          </a:prstGeom>
          <a:noFill/>
        </p:spPr>
        <p:txBody>
          <a:bodyPr wrap="square" rtlCol="0">
            <a:spAutoFit/>
          </a:bodyPr>
          <a:lstStyle/>
          <a:p>
            <a:r>
              <a:rPr lang="en-US" sz="2400" b="1" dirty="0" smtClean="0"/>
              <a:t>Stock Details Table -:</a:t>
            </a:r>
            <a:endParaRPr lang="en-US" sz="2400" b="1" dirty="0"/>
          </a:p>
        </p:txBody>
      </p:sp>
      <p:pic>
        <p:nvPicPr>
          <p:cNvPr id="3074" name="Picture 2"/>
          <p:cNvPicPr>
            <a:picLocks noGrp="1" noChangeAspect="1" noChangeArrowheads="1"/>
          </p:cNvPicPr>
          <p:nvPr>
            <p:ph idx="1"/>
          </p:nvPr>
        </p:nvPicPr>
        <p:blipFill>
          <a:blip r:embed="rId2"/>
          <a:srcRect/>
          <a:stretch>
            <a:fillRect/>
          </a:stretch>
        </p:blipFill>
        <p:spPr bwMode="auto">
          <a:xfrm>
            <a:off x="2966433" y="2272145"/>
            <a:ext cx="8581821" cy="3726873"/>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158836" y="886691"/>
            <a:ext cx="8520546" cy="461665"/>
          </a:xfrm>
          <a:prstGeom prst="rect">
            <a:avLst/>
          </a:prstGeom>
          <a:noFill/>
        </p:spPr>
        <p:txBody>
          <a:bodyPr wrap="square" rtlCol="0">
            <a:spAutoFit/>
          </a:bodyPr>
          <a:lstStyle/>
          <a:p>
            <a:r>
              <a:rPr lang="en-US" sz="2400" b="1" dirty="0" smtClean="0"/>
              <a:t>Orders Table -:</a:t>
            </a:r>
            <a:endParaRPr lang="en-US" sz="2400" b="1" dirty="0"/>
          </a:p>
        </p:txBody>
      </p:sp>
      <p:pic>
        <p:nvPicPr>
          <p:cNvPr id="4098" name="Picture 2"/>
          <p:cNvPicPr>
            <a:picLocks noGrp="1" noChangeAspect="1" noChangeArrowheads="1"/>
          </p:cNvPicPr>
          <p:nvPr>
            <p:ph idx="1"/>
          </p:nvPr>
        </p:nvPicPr>
        <p:blipFill>
          <a:blip r:embed="rId2"/>
          <a:srcRect/>
          <a:stretch>
            <a:fillRect/>
          </a:stretch>
        </p:blipFill>
        <p:spPr bwMode="auto">
          <a:xfrm>
            <a:off x="2672609" y="2175165"/>
            <a:ext cx="8895937" cy="3616038"/>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158836" y="886691"/>
            <a:ext cx="8520546" cy="461665"/>
          </a:xfrm>
          <a:prstGeom prst="rect">
            <a:avLst/>
          </a:prstGeom>
          <a:noFill/>
        </p:spPr>
        <p:txBody>
          <a:bodyPr wrap="square" rtlCol="0">
            <a:spAutoFit/>
          </a:bodyPr>
          <a:lstStyle/>
          <a:p>
            <a:r>
              <a:rPr lang="en-US" sz="2400" b="1" dirty="0" smtClean="0"/>
              <a:t>Order Details Table -:</a:t>
            </a:r>
            <a:endParaRPr lang="en-US" sz="2400" b="1" dirty="0"/>
          </a:p>
        </p:txBody>
      </p:sp>
      <p:pic>
        <p:nvPicPr>
          <p:cNvPr id="5122" name="Picture 2"/>
          <p:cNvPicPr>
            <a:picLocks noGrp="1" noChangeAspect="1" noChangeArrowheads="1"/>
          </p:cNvPicPr>
          <p:nvPr>
            <p:ph idx="1"/>
          </p:nvPr>
        </p:nvPicPr>
        <p:blipFill>
          <a:blip r:embed="rId2"/>
          <a:srcRect/>
          <a:stretch>
            <a:fillRect/>
          </a:stretch>
        </p:blipFill>
        <p:spPr bwMode="auto">
          <a:xfrm>
            <a:off x="2728954" y="2022764"/>
            <a:ext cx="8811882" cy="3366655"/>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158836" y="886691"/>
            <a:ext cx="8520546" cy="461665"/>
          </a:xfrm>
          <a:prstGeom prst="rect">
            <a:avLst/>
          </a:prstGeom>
          <a:noFill/>
        </p:spPr>
        <p:txBody>
          <a:bodyPr wrap="square" rtlCol="0">
            <a:spAutoFit/>
          </a:bodyPr>
          <a:lstStyle/>
          <a:p>
            <a:r>
              <a:rPr lang="en-US" sz="2400" b="1" dirty="0" smtClean="0"/>
              <a:t>Category Table -:</a:t>
            </a:r>
            <a:endParaRPr lang="en-US" sz="2400" b="1" dirty="0"/>
          </a:p>
        </p:txBody>
      </p:sp>
      <p:pic>
        <p:nvPicPr>
          <p:cNvPr id="6146" name="Picture 2"/>
          <p:cNvPicPr>
            <a:picLocks noGrp="1" noChangeAspect="1" noChangeArrowheads="1"/>
          </p:cNvPicPr>
          <p:nvPr>
            <p:ph idx="1"/>
          </p:nvPr>
        </p:nvPicPr>
        <p:blipFill>
          <a:blip r:embed="rId2"/>
          <a:srcRect/>
          <a:stretch>
            <a:fillRect/>
          </a:stretch>
        </p:blipFill>
        <p:spPr bwMode="auto">
          <a:xfrm>
            <a:off x="2585617" y="2074481"/>
            <a:ext cx="8904985" cy="3301081"/>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Project Screenshots -:</a:t>
            </a:r>
            <a:endParaRPr lang="en-IN" b="1" dirty="0"/>
          </a:p>
        </p:txBody>
      </p:sp>
      <p:pic>
        <p:nvPicPr>
          <p:cNvPr id="6" name="Content Placeholder 5" descr="Screenshot (83).png"/>
          <p:cNvPicPr>
            <a:picLocks noGrp="1" noChangeAspect="1"/>
          </p:cNvPicPr>
          <p:nvPr>
            <p:ph idx="1"/>
          </p:nvPr>
        </p:nvPicPr>
        <p:blipFill>
          <a:blip r:embed="rId2"/>
          <a:stretch>
            <a:fillRect/>
          </a:stretch>
        </p:blipFill>
        <p:spPr>
          <a:xfrm>
            <a:off x="1939636" y="1537854"/>
            <a:ext cx="9906000" cy="5320145"/>
          </a:xfrm>
        </p:spPr>
      </p:pic>
    </p:spTree>
    <p:extLst>
      <p:ext uri="{BB962C8B-B14F-4D97-AF65-F5344CB8AC3E}">
        <p14:creationId xmlns:p14="http://schemas.microsoft.com/office/powerpoint/2010/main" xmlns="" val="36706945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u="sng" dirty="0" smtClean="0">
                <a:latin typeface="Times New Roman" panose="02020603050405020304" pitchFamily="18" charset="0"/>
                <a:cs typeface="Times New Roman" panose="02020603050405020304" pitchFamily="18" charset="0"/>
              </a:rPr>
              <a:t>Objective</a:t>
            </a:r>
            <a:endParaRPr lang="en-IN" sz="4000"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42434" y="2133600"/>
            <a:ext cx="10062178" cy="3777622"/>
          </a:xfrm>
        </p:spPr>
        <p:txBody>
          <a:bodyPr>
            <a:normAutofit/>
          </a:bodyPr>
          <a:lstStyle/>
          <a:p>
            <a:r>
              <a:rPr lang="en-IN" sz="2400" dirty="0">
                <a:latin typeface="Times New Roman" panose="02020603050405020304" pitchFamily="18" charset="0"/>
                <a:cs typeface="Times New Roman" panose="02020603050405020304" pitchFamily="18" charset="0"/>
              </a:rPr>
              <a:t>The </a:t>
            </a:r>
            <a:r>
              <a:rPr lang="en-IN" sz="2400" dirty="0" smtClean="0">
                <a:latin typeface="Times New Roman" panose="02020603050405020304" pitchFamily="18" charset="0"/>
                <a:cs typeface="Times New Roman" panose="02020603050405020304" pitchFamily="18" charset="0"/>
              </a:rPr>
              <a:t>Fresh Basket </a:t>
            </a:r>
            <a:r>
              <a:rPr lang="en-IN" sz="2400" dirty="0">
                <a:latin typeface="Times New Roman" panose="02020603050405020304" pitchFamily="18" charset="0"/>
                <a:cs typeface="Times New Roman" panose="02020603050405020304" pitchFamily="18" charset="0"/>
              </a:rPr>
              <a:t>is about farmers and </a:t>
            </a:r>
            <a:r>
              <a:rPr lang="en-IN" sz="2400" dirty="0" smtClean="0">
                <a:latin typeface="Times New Roman" panose="02020603050405020304" pitchFamily="18" charset="0"/>
                <a:cs typeface="Times New Roman" panose="02020603050405020304" pitchFamily="18" charset="0"/>
              </a:rPr>
              <a:t>their showcased </a:t>
            </a:r>
            <a:r>
              <a:rPr lang="en-IN" sz="2400" dirty="0">
                <a:latin typeface="Times New Roman" panose="02020603050405020304" pitchFamily="18" charset="0"/>
                <a:cs typeface="Times New Roman" panose="02020603050405020304" pitchFamily="18" charset="0"/>
              </a:rPr>
              <a:t>merchandise. </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It </a:t>
            </a:r>
            <a:r>
              <a:rPr lang="en-IN" sz="2400" dirty="0">
                <a:latin typeface="Times New Roman" panose="02020603050405020304" pitchFamily="18" charset="0"/>
                <a:cs typeface="Times New Roman" panose="02020603050405020304" pitchFamily="18" charset="0"/>
              </a:rPr>
              <a:t>is about connecting farmers directly to the </a:t>
            </a:r>
            <a:r>
              <a:rPr lang="en-IN" sz="2400" dirty="0" smtClean="0">
                <a:latin typeface="Times New Roman" panose="02020603050405020304" pitchFamily="18" charset="0"/>
                <a:cs typeface="Times New Roman" panose="02020603050405020304" pitchFamily="18" charset="0"/>
              </a:rPr>
              <a:t>customers, there by </a:t>
            </a:r>
            <a:r>
              <a:rPr lang="en-IN" sz="2400" dirty="0">
                <a:latin typeface="Times New Roman" panose="02020603050405020304" pitchFamily="18" charset="0"/>
                <a:cs typeface="Times New Roman" panose="02020603050405020304" pitchFamily="18" charset="0"/>
              </a:rPr>
              <a:t>cutting the middle man. This ensure that customers get fresh foods at a </a:t>
            </a:r>
            <a:r>
              <a:rPr lang="en-IN" sz="2400" dirty="0" smtClean="0">
                <a:latin typeface="Times New Roman" panose="02020603050405020304" pitchFamily="18" charset="0"/>
                <a:cs typeface="Times New Roman" panose="02020603050405020304" pitchFamily="18" charset="0"/>
              </a:rPr>
              <a:t>very cheap </a:t>
            </a:r>
            <a:r>
              <a:rPr lang="en-IN" sz="2400" dirty="0">
                <a:latin typeface="Times New Roman" panose="02020603050405020304" pitchFamily="18" charset="0"/>
                <a:cs typeface="Times New Roman" panose="02020603050405020304" pitchFamily="18" charset="0"/>
              </a:rPr>
              <a:t>price. </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This </a:t>
            </a:r>
            <a:r>
              <a:rPr lang="en-IN" sz="2400" dirty="0">
                <a:latin typeface="Times New Roman" panose="02020603050405020304" pitchFamily="18" charset="0"/>
                <a:cs typeface="Times New Roman" panose="02020603050405020304" pitchFamily="18" charset="0"/>
              </a:rPr>
              <a:t>also ensure that all the farmers get a fair chance at gaining </a:t>
            </a:r>
            <a:r>
              <a:rPr lang="en-IN" sz="2400" dirty="0" smtClean="0">
                <a:latin typeface="Times New Roman" panose="02020603050405020304" pitchFamily="18" charset="0"/>
                <a:cs typeface="Times New Roman" panose="02020603050405020304" pitchFamily="18" charset="0"/>
              </a:rPr>
              <a:t>customers so </a:t>
            </a:r>
            <a:r>
              <a:rPr lang="en-IN" sz="2400" dirty="0">
                <a:latin typeface="Times New Roman" panose="02020603050405020304" pitchFamily="18" charset="0"/>
                <a:cs typeface="Times New Roman" panose="02020603050405020304" pitchFamily="18" charset="0"/>
              </a:rPr>
              <a:t>that they don’t have to rely on any middle man</a:t>
            </a:r>
            <a:r>
              <a:rPr lang="en-IN" sz="2400" dirty="0" smtClean="0"/>
              <a:t>.</a:t>
            </a:r>
          </a:p>
          <a:p>
            <a:r>
              <a:rPr lang="en-IN" sz="2400" dirty="0">
                <a:latin typeface="Times New Roman" panose="02020603050405020304" pitchFamily="18" charset="0"/>
                <a:cs typeface="Times New Roman" panose="02020603050405020304" pitchFamily="18" charset="0"/>
              </a:rPr>
              <a:t>Customer can pick what foods they want to order and add to the </a:t>
            </a:r>
            <a:r>
              <a:rPr lang="en-IN" sz="2400" dirty="0" smtClean="0">
                <a:latin typeface="Times New Roman" panose="02020603050405020304" pitchFamily="18" charset="0"/>
                <a:cs typeface="Times New Roman" panose="02020603050405020304" pitchFamily="18" charset="0"/>
              </a:rPr>
              <a:t>cart.</a:t>
            </a:r>
          </a:p>
          <a:p>
            <a:endParaRPr lang="en-IN" sz="2400" dirty="0" smtClean="0"/>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4837200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4).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85).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97).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98).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99).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00).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86).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87).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02).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88).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u="sng"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Scope :</a:t>
            </a:r>
            <a:endParaRPr lang="en-IN" sz="4000" u="sng" dirty="0"/>
          </a:p>
        </p:txBody>
      </p:sp>
      <p:sp>
        <p:nvSpPr>
          <p:cNvPr id="3" name="Content Placeholder 2"/>
          <p:cNvSpPr>
            <a:spLocks noGrp="1"/>
          </p:cNvSpPr>
          <p:nvPr>
            <p:ph idx="1"/>
          </p:nvPr>
        </p:nvSpPr>
        <p:spPr>
          <a:xfrm>
            <a:off x="1738648" y="1481070"/>
            <a:ext cx="9765964" cy="4494546"/>
          </a:xfrm>
        </p:spPr>
        <p:txBody>
          <a:bodyPr>
            <a:noAutofit/>
          </a:bodyPr>
          <a:lstStyle/>
          <a:p>
            <a:pPr marL="0" indent="0">
              <a:buNone/>
            </a:pPr>
            <a:r>
              <a:rPr lang="en-IN" sz="2400" b="1" dirty="0">
                <a:latin typeface="Times New Roman" panose="02020603050405020304" pitchFamily="18" charset="0"/>
                <a:cs typeface="Times New Roman" panose="02020603050405020304" pitchFamily="18" charset="0"/>
              </a:rPr>
              <a:t>“</a:t>
            </a:r>
            <a:r>
              <a:rPr lang="en-IN" sz="2400" b="1" dirty="0" smtClean="0">
                <a:latin typeface="Times New Roman" panose="02020603050405020304" pitchFamily="18" charset="0"/>
                <a:cs typeface="Times New Roman" panose="02020603050405020304" pitchFamily="18" charset="0"/>
              </a:rPr>
              <a:t>Fresh Basket” </a:t>
            </a:r>
            <a:r>
              <a:rPr lang="en-IN" sz="2400" dirty="0">
                <a:latin typeface="Times New Roman" panose="02020603050405020304" pitchFamily="18" charset="0"/>
                <a:cs typeface="Times New Roman" panose="02020603050405020304" pitchFamily="18" charset="0"/>
              </a:rPr>
              <a:t>aims to deliver a web-based application that </a:t>
            </a:r>
            <a:r>
              <a:rPr lang="en-IN" sz="2400" dirty="0" smtClean="0">
                <a:latin typeface="Times New Roman" panose="02020603050405020304" pitchFamily="18" charset="0"/>
                <a:cs typeface="Times New Roman" panose="02020603050405020304" pitchFamily="18" charset="0"/>
              </a:rPr>
              <a:t>hosts-: </a:t>
            </a:r>
          </a:p>
          <a:p>
            <a:r>
              <a:rPr lang="en-IN" sz="2400" dirty="0" smtClean="0">
                <a:latin typeface="Times New Roman" panose="02020603050405020304" pitchFamily="18" charset="0"/>
                <a:cs typeface="Times New Roman" panose="02020603050405020304" pitchFamily="18" charset="0"/>
              </a:rPr>
              <a:t>Wide collection </a:t>
            </a:r>
            <a:r>
              <a:rPr lang="en-IN" sz="2400" dirty="0">
                <a:latin typeface="Times New Roman" panose="02020603050405020304" pitchFamily="18" charset="0"/>
                <a:cs typeface="Times New Roman" panose="02020603050405020304" pitchFamily="18" charset="0"/>
              </a:rPr>
              <a:t>of the food-items that users can browse through. Users can place orders </a:t>
            </a:r>
            <a:r>
              <a:rPr lang="en-IN" sz="2400" dirty="0" smtClean="0">
                <a:latin typeface="Times New Roman" panose="02020603050405020304" pitchFamily="18" charset="0"/>
                <a:cs typeface="Times New Roman" panose="02020603050405020304" pitchFamily="18" charset="0"/>
              </a:rPr>
              <a:t>and make </a:t>
            </a:r>
            <a:r>
              <a:rPr lang="en-IN" sz="2400" dirty="0">
                <a:latin typeface="Times New Roman" panose="02020603050405020304" pitchFamily="18" charset="0"/>
                <a:cs typeface="Times New Roman" panose="02020603050405020304" pitchFamily="18" charset="0"/>
              </a:rPr>
              <a:t>payment. </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They </a:t>
            </a:r>
            <a:r>
              <a:rPr lang="en-IN" sz="2400" dirty="0">
                <a:latin typeface="Times New Roman" panose="02020603050405020304" pitchFamily="18" charset="0"/>
                <a:cs typeface="Times New Roman" panose="02020603050405020304" pitchFamily="18" charset="0"/>
              </a:rPr>
              <a:t>can update their profile, add delivery address .They can view </a:t>
            </a:r>
            <a:r>
              <a:rPr lang="en-IN" sz="2400" dirty="0" smtClean="0">
                <a:latin typeface="Times New Roman" panose="02020603050405020304" pitchFamily="18" charset="0"/>
                <a:cs typeface="Times New Roman" panose="02020603050405020304" pitchFamily="18" charset="0"/>
              </a:rPr>
              <a:t>their order </a:t>
            </a:r>
            <a:r>
              <a:rPr lang="en-IN" sz="2400" dirty="0">
                <a:latin typeface="Times New Roman" panose="02020603050405020304" pitchFamily="18" charset="0"/>
                <a:cs typeface="Times New Roman" panose="02020603050405020304" pitchFamily="18" charset="0"/>
              </a:rPr>
              <a:t>history as well</a:t>
            </a:r>
            <a:r>
              <a:rPr lang="en-IN" sz="2400" dirty="0" smtClean="0">
                <a:latin typeface="Times New Roman" panose="02020603050405020304" pitchFamily="18" charset="0"/>
                <a:cs typeface="Times New Roman" panose="02020603050405020304" pitchFamily="18" charset="0"/>
              </a:rPr>
              <a:t>.</a:t>
            </a:r>
          </a:p>
          <a:p>
            <a:r>
              <a:rPr lang="en-IN" sz="2400" dirty="0">
                <a:latin typeface="Times New Roman" panose="02020603050405020304" pitchFamily="18" charset="0"/>
                <a:cs typeface="Times New Roman" panose="02020603050405020304" pitchFamily="18" charset="0"/>
              </a:rPr>
              <a:t>Admins can manage various product details like stock, price, adding new </a:t>
            </a:r>
            <a:r>
              <a:rPr lang="en-IN" sz="2400" dirty="0" smtClean="0">
                <a:latin typeface="Times New Roman" panose="02020603050405020304" pitchFamily="18" charset="0"/>
                <a:cs typeface="Times New Roman" panose="02020603050405020304" pitchFamily="18" charset="0"/>
              </a:rPr>
              <a:t>products, and </a:t>
            </a:r>
            <a:r>
              <a:rPr lang="en-IN" sz="2400" dirty="0">
                <a:latin typeface="Times New Roman" panose="02020603050405020304" pitchFamily="18" charset="0"/>
                <a:cs typeface="Times New Roman" panose="02020603050405020304" pitchFamily="18" charset="0"/>
              </a:rPr>
              <a:t>categories etc</a:t>
            </a:r>
            <a:r>
              <a:rPr lang="en-IN" sz="2400" dirty="0" smtClean="0">
                <a:latin typeface="Times New Roman" panose="02020603050405020304" pitchFamily="18" charset="0"/>
                <a:cs typeface="Times New Roman" panose="02020603050405020304" pitchFamily="18" charset="0"/>
              </a:rPr>
              <a:t>.</a:t>
            </a:r>
          </a:p>
          <a:p>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Only admin can add farmers. Admins can even delete users </a:t>
            </a:r>
            <a:r>
              <a:rPr lang="en-IN" sz="2400" dirty="0" smtClean="0">
                <a:latin typeface="Times New Roman" panose="02020603050405020304" pitchFamily="18" charset="0"/>
                <a:cs typeface="Times New Roman" panose="02020603050405020304" pitchFamily="18" charset="0"/>
              </a:rPr>
              <a:t>and/or farmers</a:t>
            </a:r>
            <a:r>
              <a:rPr lang="en-IN" sz="2400" dirty="0">
                <a:latin typeface="Times New Roman" panose="02020603050405020304" pitchFamily="18" charset="0"/>
                <a:cs typeface="Times New Roman" panose="02020603050405020304" pitchFamily="18" charset="0"/>
              </a:rPr>
              <a:t>, if the need arises</a:t>
            </a:r>
            <a:r>
              <a:rPr lang="en-IN" sz="2400" dirty="0" smtClean="0">
                <a:latin typeface="Times New Roman" panose="02020603050405020304" pitchFamily="18" charset="0"/>
                <a:cs typeface="Times New Roman" panose="02020603050405020304" pitchFamily="18" charset="0"/>
              </a:rPr>
              <a:t>.</a:t>
            </a:r>
          </a:p>
          <a:p>
            <a:r>
              <a:rPr lang="en-IN" sz="2400" dirty="0" smtClean="0">
                <a:latin typeface="Times New Roman" panose="02020603050405020304" pitchFamily="18" charset="0"/>
                <a:cs typeface="Times New Roman" panose="02020603050405020304" pitchFamily="18" charset="0"/>
              </a:rPr>
              <a:t>Admin can manage all the products , Farmers , category.</a:t>
            </a:r>
          </a:p>
          <a:p>
            <a:r>
              <a:rPr lang="en-IN" sz="2400" dirty="0" smtClean="0">
                <a:latin typeface="Times New Roman" panose="02020603050405020304" pitchFamily="18" charset="0"/>
                <a:cs typeface="Times New Roman" panose="02020603050405020304" pitchFamily="18" charset="0"/>
              </a:rPr>
              <a:t>Admin can view the order placed by user.</a:t>
            </a:r>
            <a:endParaRPr lang="en-US" sz="2400" dirty="0">
              <a:latin typeface="Times New Roman" panose="02020603050405020304" pitchFamily="18"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xmlns="" val="11881909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03).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01).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89).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90).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96).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95).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91).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92).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93).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94).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latin typeface="Times New Roman" panose="02020603050405020304" pitchFamily="18" charset="0"/>
                <a:cs typeface="Times New Roman" panose="02020603050405020304" pitchFamily="18" charset="0"/>
              </a:rPr>
              <a:t>Technologies Used-:</a:t>
            </a:r>
            <a:endParaRPr lang="en-IN"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15921" y="1442434"/>
            <a:ext cx="9688691" cy="5190186"/>
          </a:xfrm>
        </p:spPr>
        <p:txBody>
          <a:bodyPr>
            <a:normAutofit fontScale="92500" lnSpcReduction="10000"/>
          </a:bodyPr>
          <a:lstStyle/>
          <a:p>
            <a:r>
              <a:rPr lang="en-IN" sz="2800" b="1" dirty="0" smtClean="0">
                <a:latin typeface="Times New Roman" panose="02020603050405020304" pitchFamily="18" charset="0"/>
                <a:cs typeface="Times New Roman" panose="02020603050405020304" pitchFamily="18" charset="0"/>
              </a:rPr>
              <a:t>I .Front End-:</a:t>
            </a:r>
          </a:p>
          <a:p>
            <a:pPr>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 </a:t>
            </a:r>
            <a:r>
              <a:rPr lang="en-IN" sz="2400" dirty="0" err="1" smtClean="0">
                <a:latin typeface="Times New Roman" panose="02020603050405020304" pitchFamily="18" charset="0"/>
                <a:cs typeface="Times New Roman" panose="02020603050405020304" pitchFamily="18" charset="0"/>
              </a:rPr>
              <a:t>BootStrap</a:t>
            </a:r>
            <a:endParaRPr lang="en-I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JavaScript</a:t>
            </a:r>
          </a:p>
          <a:p>
            <a:pPr>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 React</a:t>
            </a:r>
          </a:p>
          <a:p>
            <a:r>
              <a:rPr lang="en-IN" sz="2400" b="1" dirty="0">
                <a:latin typeface="Times New Roman" panose="02020603050405020304" pitchFamily="18" charset="0"/>
                <a:cs typeface="Times New Roman" panose="02020603050405020304" pitchFamily="18" charset="0"/>
              </a:rPr>
              <a:t>ii. </a:t>
            </a:r>
            <a:r>
              <a:rPr lang="en-IN" sz="2800" b="1" dirty="0" smtClean="0">
                <a:latin typeface="Times New Roman" panose="02020603050405020304" pitchFamily="18" charset="0"/>
                <a:cs typeface="Times New Roman" panose="02020603050405020304" pitchFamily="18" charset="0"/>
              </a:rPr>
              <a:t>Back End-:</a:t>
            </a:r>
            <a:endParaRPr lang="en-IN" sz="28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600" dirty="0" smtClean="0">
                <a:latin typeface="Times New Roman" panose="02020603050405020304" pitchFamily="18" charset="0"/>
                <a:cs typeface="Times New Roman" panose="02020603050405020304" pitchFamily="18" charset="0"/>
              </a:rPr>
              <a:t> </a:t>
            </a:r>
            <a:r>
              <a:rPr lang="en-IN" sz="2600" dirty="0">
                <a:latin typeface="Times New Roman" panose="02020603050405020304" pitchFamily="18" charset="0"/>
                <a:cs typeface="Times New Roman" panose="02020603050405020304" pitchFamily="18" charset="0"/>
              </a:rPr>
              <a:t>Spring Boot</a:t>
            </a:r>
          </a:p>
          <a:p>
            <a:pPr>
              <a:buFont typeface="Arial" panose="020B0604020202020204" pitchFamily="34" charset="0"/>
              <a:buChar char="•"/>
            </a:pPr>
            <a:r>
              <a:rPr lang="en-IN" sz="2600" dirty="0" smtClean="0">
                <a:latin typeface="Times New Roman" panose="02020603050405020304" pitchFamily="18" charset="0"/>
                <a:cs typeface="Times New Roman" panose="02020603050405020304" pitchFamily="18" charset="0"/>
              </a:rPr>
              <a:t> </a:t>
            </a:r>
            <a:r>
              <a:rPr lang="en-IN" sz="2600" dirty="0">
                <a:latin typeface="Times New Roman" panose="02020603050405020304" pitchFamily="18" charset="0"/>
                <a:cs typeface="Times New Roman" panose="02020603050405020304" pitchFamily="18" charset="0"/>
              </a:rPr>
              <a:t>Spring Data JPA</a:t>
            </a:r>
          </a:p>
          <a:p>
            <a:pPr>
              <a:buFont typeface="Arial" panose="020B0604020202020204" pitchFamily="34" charset="0"/>
              <a:buChar char="•"/>
            </a:pPr>
            <a:r>
              <a:rPr lang="en-IN" sz="2600" dirty="0" smtClean="0">
                <a:latin typeface="Times New Roman" panose="02020603050405020304" pitchFamily="18" charset="0"/>
                <a:cs typeface="Times New Roman" panose="02020603050405020304" pitchFamily="18" charset="0"/>
              </a:rPr>
              <a:t> Hibernate</a:t>
            </a:r>
          </a:p>
          <a:p>
            <a:pPr>
              <a:buFont typeface="Arial" panose="020B0604020202020204" pitchFamily="34" charset="0"/>
              <a:buChar char="•"/>
            </a:pPr>
            <a:r>
              <a:rPr lang="en-IN" sz="2600" dirty="0" smtClean="0">
                <a:latin typeface="Times New Roman" panose="02020603050405020304" pitchFamily="18" charset="0"/>
                <a:cs typeface="Times New Roman" panose="02020603050405020304" pitchFamily="18" charset="0"/>
              </a:rPr>
              <a:t> j2EE</a:t>
            </a:r>
          </a:p>
          <a:p>
            <a:r>
              <a:rPr lang="en-IN" sz="2800" b="1" dirty="0">
                <a:latin typeface="Times New Roman" panose="02020603050405020304" pitchFamily="18" charset="0"/>
                <a:cs typeface="Times New Roman" panose="02020603050405020304" pitchFamily="18" charset="0"/>
              </a:rPr>
              <a:t>iii. </a:t>
            </a:r>
            <a:r>
              <a:rPr lang="en-IN" sz="2800" b="1" dirty="0" smtClean="0">
                <a:latin typeface="Times New Roman" panose="02020603050405020304" pitchFamily="18" charset="0"/>
                <a:cs typeface="Times New Roman" panose="02020603050405020304" pitchFamily="18" charset="0"/>
              </a:rPr>
              <a:t>Database Management System</a:t>
            </a:r>
            <a:endParaRPr lang="en-IN" sz="28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800" dirty="0" smtClean="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MySQL</a:t>
            </a:r>
            <a:endParaRPr lang="en-IN" sz="26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8217565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Conclusion : </a:t>
            </a:r>
            <a:endParaRPr lang="en-IN" dirty="0"/>
          </a:p>
        </p:txBody>
      </p:sp>
      <p:sp>
        <p:nvSpPr>
          <p:cNvPr id="3" name="Content Placeholder 2"/>
          <p:cNvSpPr>
            <a:spLocks noGrp="1"/>
          </p:cNvSpPr>
          <p:nvPr>
            <p:ph idx="1"/>
          </p:nvPr>
        </p:nvSpPr>
        <p:spPr/>
        <p:txBody>
          <a:bodyPr>
            <a:normAutofit/>
          </a:bodyPr>
          <a:lstStyle/>
          <a:p>
            <a:pPr algn="just"/>
            <a:r>
              <a:rPr lang="en-US" sz="2400" dirty="0" smtClean="0">
                <a:solidFill>
                  <a:srgbClr val="000000"/>
                </a:solidFill>
                <a:latin typeface="Times New Roman" panose="02020603050405020304" pitchFamily="18" charset="0"/>
                <a:cs typeface="Times New Roman" panose="02020603050405020304" pitchFamily="18" charset="0"/>
              </a:rPr>
              <a:t>In conclusion, “Fresh Basket” is an application would definitely be a good choice for any fresh-food merchandise trading Farmers that wishes to enter the online market. At the same time, it provides one-stop platform for Customers to purchase their daily need of merchandise directly from authenticated Farmers. We are confident that the numerous features and visually appealing look of application will certainly give a big boost to the Farmers. </a:t>
            </a:r>
            <a:endParaRPr lang="en-IN" sz="2400" dirty="0">
              <a:latin typeface="Times New Roman" panose="02020603050405020304" pitchFamily="18"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xmlns="" val="35815870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 :</a:t>
            </a:r>
            <a:endParaRPr lang="en-IN" dirty="0"/>
          </a:p>
        </p:txBody>
      </p:sp>
      <p:sp>
        <p:nvSpPr>
          <p:cNvPr id="3" name="Content Placeholder 2"/>
          <p:cNvSpPr>
            <a:spLocks noGrp="1"/>
          </p:cNvSpPr>
          <p:nvPr>
            <p:ph idx="1"/>
          </p:nvPr>
        </p:nvSpPr>
        <p:spPr/>
        <p:txBody>
          <a:bodyPr>
            <a:normAutofit/>
          </a:bodyPr>
          <a:lstStyle/>
          <a:p>
            <a:r>
              <a:rPr lang="en-IN" sz="2400" dirty="0" smtClean="0">
                <a:latin typeface="Times New Roman" panose="02020603050405020304" pitchFamily="18" charset="0"/>
                <a:cs typeface="Times New Roman" panose="02020603050405020304" pitchFamily="18" charset="0"/>
              </a:rPr>
              <a:t>https://www.javatpoint.com/java-tutorial </a:t>
            </a:r>
          </a:p>
          <a:p>
            <a:r>
              <a:rPr lang="en-IN" sz="2400" dirty="0" smtClean="0">
                <a:latin typeface="Times New Roman" panose="02020603050405020304" pitchFamily="18" charset="0"/>
                <a:cs typeface="Times New Roman" panose="02020603050405020304" pitchFamily="18" charset="0"/>
              </a:rPr>
              <a:t>https://www.geeksforgeeks.org</a:t>
            </a:r>
          </a:p>
          <a:p>
            <a:r>
              <a:rPr lang="en-IN" sz="2400" dirty="0" smtClean="0">
                <a:latin typeface="Times New Roman" panose="02020603050405020304" pitchFamily="18" charset="0"/>
                <a:cs typeface="Times New Roman" panose="02020603050405020304" pitchFamily="18" charset="0"/>
              </a:rPr>
              <a:t>https://www.tutorialspoint.com/index.html </a:t>
            </a:r>
            <a:endParaRPr lang="en-IN" sz="2400" dirty="0"/>
          </a:p>
          <a:p>
            <a:r>
              <a:rPr lang="en-IN" sz="2400" dirty="0" smtClean="0">
                <a:latin typeface="Times New Roman" panose="02020603050405020304" pitchFamily="18" charset="0"/>
                <a:cs typeface="Times New Roman" panose="02020603050405020304" pitchFamily="18" charset="0"/>
              </a:rPr>
              <a:t>https://github.com/amaroteam/react-credit-cards </a:t>
            </a:r>
          </a:p>
          <a:p>
            <a:r>
              <a:rPr lang="en-IN" sz="2400" dirty="0" smtClean="0">
                <a:latin typeface="Times New Roman" panose="02020603050405020304" pitchFamily="18" charset="0"/>
                <a:cs typeface="Times New Roman" panose="02020603050405020304" pitchFamily="18" charset="0"/>
              </a:rPr>
              <a:t>https://www.w3schools.com/</a:t>
            </a:r>
          </a:p>
        </p:txBody>
      </p:sp>
    </p:spTree>
    <p:extLst>
      <p:ext uri="{BB962C8B-B14F-4D97-AF65-F5344CB8AC3E}">
        <p14:creationId xmlns:p14="http://schemas.microsoft.com/office/powerpoint/2010/main" xmlns="" val="23805125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400" b="1" dirty="0" smtClean="0">
                <a:latin typeface="Times New Roman" panose="02020603050405020304" pitchFamily="18" charset="0"/>
                <a:cs typeface="Times New Roman" panose="02020603050405020304" pitchFamily="18" charset="0"/>
              </a:rPr>
              <a:t>Software and Hardware Specifications-:</a:t>
            </a:r>
            <a:endParaRPr lang="en-IN" sz="3400" b="1"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2571439" y="1390918"/>
            <a:ext cx="8915400" cy="5177127"/>
          </a:xfrm>
        </p:spPr>
        <p:txBody>
          <a:bodyPr/>
          <a:lstStyle/>
          <a:p>
            <a:pPr lvl="0"/>
            <a:r>
              <a:rPr lang="en-US" sz="2400" b="1"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Client side:</a:t>
            </a:r>
            <a:endParaRPr lang="en-US" sz="2400" dirty="0">
              <a:solidFill>
                <a:schemeClr val="tx1"/>
              </a:solidFill>
            </a:endParaRPr>
          </a:p>
          <a:p>
            <a:endParaRPr lang="en-IN" dirty="0" smtClean="0"/>
          </a:p>
          <a:p>
            <a:endParaRPr lang="en-IN" dirty="0"/>
          </a:p>
          <a:p>
            <a:endParaRPr lang="en-IN" dirty="0" smtClean="0"/>
          </a:p>
          <a:p>
            <a:pPr marL="0" lvl="0" indent="0">
              <a:buNone/>
            </a:pPr>
            <a:endParaRPr lang="en-US" sz="2400" b="1" u="sng"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lvl="0"/>
            <a:r>
              <a:rPr lang="en-US" sz="2400" b="1" u="sng"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Server </a:t>
            </a:r>
            <a:r>
              <a:rPr lang="en-US" sz="2400" b="1" u="sng"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side</a:t>
            </a:r>
            <a:r>
              <a:rPr lang="en-US" sz="2400" b="1" u="sng"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p>
          <a:p>
            <a:pPr marL="0" lvl="0" indent="0">
              <a:buNone/>
            </a:pPr>
            <a:endParaRPr lang="en-US" sz="2400" dirty="0">
              <a:solidFill>
                <a:schemeClr val="tx1"/>
              </a:solidFill>
              <a:latin typeface="Arial" panose="020B0604020202020204" pitchFamily="34" charset="0"/>
            </a:endParaRPr>
          </a:p>
          <a:p>
            <a:endParaRPr lang="en-IN" dirty="0"/>
          </a:p>
        </p:txBody>
      </p:sp>
      <p:graphicFrame>
        <p:nvGraphicFramePr>
          <p:cNvPr id="8" name="Table 7"/>
          <p:cNvGraphicFramePr>
            <a:graphicFrameLocks noGrp="1"/>
          </p:cNvGraphicFramePr>
          <p:nvPr>
            <p:extLst>
              <p:ext uri="{D42A27DB-BD31-4B8C-83A1-F6EECF244321}">
                <p14:modId xmlns:p14="http://schemas.microsoft.com/office/powerpoint/2010/main" xmlns="" val="3685306606"/>
              </p:ext>
            </p:extLst>
          </p:nvPr>
        </p:nvGraphicFramePr>
        <p:xfrm>
          <a:off x="2971141" y="2032496"/>
          <a:ext cx="6958469" cy="504642"/>
        </p:xfrm>
        <a:graphic>
          <a:graphicData uri="http://schemas.openxmlformats.org/drawingml/2006/table">
            <a:tbl>
              <a:tblPr firstRow="1" firstCol="1" bandRow="1">
                <a:tableStyleId>{5C22544A-7EE6-4342-B048-85BDC9FD1C3A}</a:tableStyleId>
              </a:tblPr>
              <a:tblGrid>
                <a:gridCol w="3477784"/>
                <a:gridCol w="3480685"/>
              </a:tblGrid>
              <a:tr h="504642">
                <a:tc>
                  <a:txBody>
                    <a:bodyPr/>
                    <a:lstStyle/>
                    <a:p>
                      <a:pPr algn="just">
                        <a:lnSpc>
                          <a:spcPct val="107000"/>
                        </a:lnSpc>
                        <a:spcAft>
                          <a:spcPts val="800"/>
                        </a:spcAft>
                      </a:pPr>
                      <a:r>
                        <a:rPr lang="en-US" sz="1400" dirty="0">
                          <a:effectLst/>
                        </a:rPr>
                        <a:t>Web Browser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76200" algn="just">
                        <a:lnSpc>
                          <a:spcPct val="107000"/>
                        </a:lnSpc>
                        <a:spcAft>
                          <a:spcPts val="800"/>
                        </a:spcAft>
                      </a:pPr>
                      <a:r>
                        <a:rPr lang="en-US" sz="1400" dirty="0">
                          <a:effectLst/>
                        </a:rPr>
                        <a:t>Google Chrome or any compatible browser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xmlns="" val="187909624"/>
              </p:ext>
            </p:extLst>
          </p:nvPr>
        </p:nvGraphicFramePr>
        <p:xfrm>
          <a:off x="2984020" y="2533918"/>
          <a:ext cx="6958469" cy="350950"/>
        </p:xfrm>
        <a:graphic>
          <a:graphicData uri="http://schemas.openxmlformats.org/drawingml/2006/table">
            <a:tbl>
              <a:tblPr firstRow="1" firstCol="1" bandRow="1">
                <a:tableStyleId>{5C22544A-7EE6-4342-B048-85BDC9FD1C3A}</a:tableStyleId>
              </a:tblPr>
              <a:tblGrid>
                <a:gridCol w="3477784"/>
                <a:gridCol w="3480685"/>
              </a:tblGrid>
              <a:tr h="350950">
                <a:tc>
                  <a:txBody>
                    <a:bodyPr/>
                    <a:lstStyle/>
                    <a:p>
                      <a:pPr algn="just">
                        <a:lnSpc>
                          <a:spcPct val="107000"/>
                        </a:lnSpc>
                        <a:spcAft>
                          <a:spcPts val="800"/>
                        </a:spcAft>
                      </a:pPr>
                      <a:r>
                        <a:rPr lang="en-US" sz="1400">
                          <a:effectLst/>
                        </a:rPr>
                        <a:t>Operating System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76200" algn="just">
                        <a:lnSpc>
                          <a:spcPct val="107000"/>
                        </a:lnSpc>
                        <a:spcAft>
                          <a:spcPts val="800"/>
                        </a:spcAft>
                      </a:pPr>
                      <a:r>
                        <a:rPr lang="en-US" sz="1400" dirty="0">
                          <a:effectLst/>
                        </a:rPr>
                        <a:t>Windows or any equivalent OS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3572482753"/>
              </p:ext>
            </p:extLst>
          </p:nvPr>
        </p:nvGraphicFramePr>
        <p:xfrm>
          <a:off x="2984021" y="2868769"/>
          <a:ext cx="6945590" cy="338070"/>
        </p:xfrm>
        <a:graphic>
          <a:graphicData uri="http://schemas.openxmlformats.org/drawingml/2006/table">
            <a:tbl>
              <a:tblPr firstRow="1" firstCol="1" bandRow="1">
                <a:tableStyleId>{5C22544A-7EE6-4342-B048-85BDC9FD1C3A}</a:tableStyleId>
              </a:tblPr>
              <a:tblGrid>
                <a:gridCol w="3471347"/>
                <a:gridCol w="3474243"/>
              </a:tblGrid>
              <a:tr h="338070">
                <a:tc>
                  <a:txBody>
                    <a:bodyPr/>
                    <a:lstStyle/>
                    <a:p>
                      <a:pPr algn="just">
                        <a:lnSpc>
                          <a:spcPct val="107000"/>
                        </a:lnSpc>
                        <a:spcAft>
                          <a:spcPts val="800"/>
                        </a:spcAft>
                      </a:pPr>
                      <a:r>
                        <a:rPr lang="en-US" sz="1400">
                          <a:effectLst/>
                        </a:rPr>
                        <a:t>RAM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76200" algn="just">
                        <a:lnSpc>
                          <a:spcPct val="107000"/>
                        </a:lnSpc>
                        <a:spcAft>
                          <a:spcPts val="800"/>
                        </a:spcAft>
                      </a:pPr>
                      <a:r>
                        <a:rPr lang="en-US" sz="1400" dirty="0">
                          <a:effectLst/>
                        </a:rPr>
                        <a:t>2 GB and above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xmlns="" val="3353325789"/>
              </p:ext>
            </p:extLst>
          </p:nvPr>
        </p:nvGraphicFramePr>
        <p:xfrm>
          <a:off x="2971143" y="3190741"/>
          <a:ext cx="6958468" cy="363828"/>
        </p:xfrm>
        <a:graphic>
          <a:graphicData uri="http://schemas.openxmlformats.org/drawingml/2006/table">
            <a:tbl>
              <a:tblPr firstRow="1" firstCol="1" bandRow="1">
                <a:tableStyleId>{5C22544A-7EE6-4342-B048-85BDC9FD1C3A}</a:tableStyleId>
              </a:tblPr>
              <a:tblGrid>
                <a:gridCol w="3477783"/>
                <a:gridCol w="3480685"/>
              </a:tblGrid>
              <a:tr h="363828">
                <a:tc>
                  <a:txBody>
                    <a:bodyPr/>
                    <a:lstStyle/>
                    <a:p>
                      <a:pPr algn="just">
                        <a:lnSpc>
                          <a:spcPct val="107000"/>
                        </a:lnSpc>
                        <a:spcAft>
                          <a:spcPts val="800"/>
                        </a:spcAft>
                      </a:pPr>
                      <a:r>
                        <a:rPr lang="en-US" sz="1400" dirty="0">
                          <a:effectLst/>
                        </a:rPr>
                        <a:t>Stable Internet Connection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76200" algn="just">
                        <a:lnSpc>
                          <a:spcPct val="107000"/>
                        </a:lnSpc>
                        <a:spcAft>
                          <a:spcPts val="800"/>
                        </a:spcAft>
                      </a:pPr>
                      <a:r>
                        <a:rPr lang="en-US" sz="14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642113733"/>
              </p:ext>
            </p:extLst>
          </p:nvPr>
        </p:nvGraphicFramePr>
        <p:xfrm>
          <a:off x="2950466" y="4403206"/>
          <a:ext cx="7017782" cy="1289256"/>
        </p:xfrm>
        <a:graphic>
          <a:graphicData uri="http://schemas.openxmlformats.org/drawingml/2006/table">
            <a:tbl>
              <a:tblPr firstRow="1" firstCol="1" bandRow="1">
                <a:tableStyleId>{5C22544A-7EE6-4342-B048-85BDC9FD1C3A}</a:tableStyleId>
              </a:tblPr>
              <a:tblGrid>
                <a:gridCol w="3510357"/>
                <a:gridCol w="3507425"/>
              </a:tblGrid>
              <a:tr h="429752">
                <a:tc>
                  <a:txBody>
                    <a:bodyPr/>
                    <a:lstStyle/>
                    <a:p>
                      <a:pPr algn="just">
                        <a:lnSpc>
                          <a:spcPct val="107000"/>
                        </a:lnSpc>
                        <a:spcAft>
                          <a:spcPts val="800"/>
                        </a:spcAft>
                      </a:pPr>
                      <a:r>
                        <a:rPr lang="en-US" sz="1400" dirty="0">
                          <a:effectLst/>
                        </a:rPr>
                        <a:t>Server-side Language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07000"/>
                        </a:lnSpc>
                        <a:spcAft>
                          <a:spcPts val="800"/>
                        </a:spcAft>
                      </a:pPr>
                      <a:r>
                        <a:rPr lang="en-US" sz="1400">
                          <a:effectLst/>
                        </a:rPr>
                        <a:t>J2EE(Spring, Hibernate)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29752">
                <a:tc>
                  <a:txBody>
                    <a:bodyPr/>
                    <a:lstStyle/>
                    <a:p>
                      <a:pPr algn="just">
                        <a:lnSpc>
                          <a:spcPct val="107000"/>
                        </a:lnSpc>
                        <a:spcAft>
                          <a:spcPts val="800"/>
                        </a:spcAft>
                      </a:pPr>
                      <a:r>
                        <a:rPr lang="en-US" sz="1400">
                          <a:effectLst/>
                        </a:rPr>
                        <a:t>Operating System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07000"/>
                        </a:lnSpc>
                        <a:spcAft>
                          <a:spcPts val="800"/>
                        </a:spcAft>
                      </a:pPr>
                      <a:r>
                        <a:rPr lang="en-US" sz="1400">
                          <a:effectLst/>
                        </a:rPr>
                        <a:t>Windows 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29752">
                <a:tc>
                  <a:txBody>
                    <a:bodyPr/>
                    <a:lstStyle/>
                    <a:p>
                      <a:pPr algn="just">
                        <a:lnSpc>
                          <a:spcPct val="107000"/>
                        </a:lnSpc>
                        <a:spcAft>
                          <a:spcPts val="800"/>
                        </a:spcAft>
                      </a:pPr>
                      <a:r>
                        <a:rPr lang="en-US" sz="1400">
                          <a:effectLst/>
                        </a:rPr>
                        <a:t>Database Server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07000"/>
                        </a:lnSpc>
                        <a:spcAft>
                          <a:spcPts val="800"/>
                        </a:spcAft>
                      </a:pPr>
                      <a:r>
                        <a:rPr lang="en-US" sz="1400" dirty="0">
                          <a:effectLst/>
                        </a:rPr>
                        <a:t>MySQL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xmlns="" val="21669276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latin typeface="Times New Roman" panose="02020603050405020304" pitchFamily="18" charset="0"/>
                <a:cs typeface="Times New Roman" panose="02020603050405020304" pitchFamily="18" charset="0"/>
              </a:rPr>
              <a:t>Functionalities-:</a:t>
            </a:r>
            <a:endParaRPr lang="en-IN"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89212" y="1412383"/>
            <a:ext cx="8915400" cy="4705082"/>
          </a:xfrm>
        </p:spPr>
        <p:txBody>
          <a:bodyPr>
            <a:noAutofit/>
          </a:bodyPr>
          <a:lstStyle/>
          <a:p>
            <a:pPr>
              <a:buFont typeface="Wingdings" panose="05000000000000000000" pitchFamily="2" charset="2"/>
              <a:buChar char="q"/>
            </a:pPr>
            <a:r>
              <a:rPr lang="en-IN" sz="2000" b="1" dirty="0" smtClean="0">
                <a:latin typeface="Times New Roman" panose="02020603050405020304" pitchFamily="18" charset="0"/>
                <a:cs typeface="Times New Roman" panose="02020603050405020304" pitchFamily="18" charset="0"/>
              </a:rPr>
              <a:t>Admin side Functionalities-: </a:t>
            </a:r>
          </a:p>
          <a:p>
            <a:r>
              <a:rPr lang="en-IN" sz="2000" dirty="0" smtClean="0">
                <a:latin typeface="Times New Roman" panose="02020603050405020304" pitchFamily="18" charset="0"/>
                <a:cs typeface="Times New Roman" panose="02020603050405020304" pitchFamily="18" charset="0"/>
              </a:rPr>
              <a:t>Login </a:t>
            </a:r>
            <a:r>
              <a:rPr lang="en-IN" sz="2000" dirty="0">
                <a:latin typeface="Times New Roman" panose="02020603050405020304" pitchFamily="18" charset="0"/>
                <a:cs typeface="Times New Roman" panose="02020603050405020304" pitchFamily="18" charset="0"/>
              </a:rPr>
              <a:t>&amp; Logout – Similar to customers, admins can login &amp; logout to access </a:t>
            </a:r>
            <a:r>
              <a:rPr lang="en-IN" sz="2000" dirty="0" smtClean="0">
                <a:latin typeface="Times New Roman" panose="02020603050405020304" pitchFamily="18" charset="0"/>
                <a:cs typeface="Times New Roman" panose="02020603050405020304" pitchFamily="18" charset="0"/>
              </a:rPr>
              <a:t>their account</a:t>
            </a:r>
            <a:r>
              <a:rPr lang="en-IN" sz="2000" dirty="0">
                <a:latin typeface="Times New Roman" panose="02020603050405020304" pitchFamily="18" charset="0"/>
                <a:cs typeface="Times New Roman" panose="02020603050405020304" pitchFamily="18" charset="0"/>
              </a:rPr>
              <a:t>.</a:t>
            </a: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Add / Update Farmers –Only admin is responsible for adding and updating</a:t>
            </a:r>
          </a:p>
          <a:p>
            <a:pPr marL="0" indent="0">
              <a:buNone/>
            </a:pPr>
            <a:r>
              <a:rPr lang="en-IN" sz="2000" dirty="0" smtClean="0">
                <a:latin typeface="Times New Roman" panose="02020603050405020304" pitchFamily="18" charset="0"/>
                <a:cs typeface="Times New Roman" panose="02020603050405020304" pitchFamily="18" charset="0"/>
              </a:rPr>
              <a:t>      the </a:t>
            </a:r>
            <a:r>
              <a:rPr lang="en-IN" sz="2000" dirty="0">
                <a:latin typeface="Times New Roman" panose="02020603050405020304" pitchFamily="18" charset="0"/>
                <a:cs typeface="Times New Roman" panose="02020603050405020304" pitchFamily="18" charset="0"/>
              </a:rPr>
              <a:t>details of farmer.</a:t>
            </a: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Delete Farmer –The admins can delete a farmer account if they need to for any</a:t>
            </a:r>
          </a:p>
          <a:p>
            <a:pPr marL="0" indent="0">
              <a:buNone/>
            </a:pPr>
            <a:r>
              <a:rPr lang="en-IN" sz="2000" dirty="0" smtClean="0">
                <a:latin typeface="Times New Roman" panose="02020603050405020304" pitchFamily="18" charset="0"/>
                <a:cs typeface="Times New Roman" panose="02020603050405020304" pitchFamily="18" charset="0"/>
              </a:rPr>
              <a:t>      purpose</a:t>
            </a:r>
            <a:r>
              <a:rPr lang="en-IN" sz="2000" dirty="0">
                <a:latin typeface="Times New Roman" panose="02020603050405020304" pitchFamily="18" charset="0"/>
                <a:cs typeface="Times New Roman" panose="02020603050405020304" pitchFamily="18" charset="0"/>
              </a:rPr>
              <a:t>.</a:t>
            </a: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Add New Category – Admins can add category.</a:t>
            </a: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Delete Category – Admins can remove category.</a:t>
            </a: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Add New Products – Admin can add new product with details as stock, price,</a:t>
            </a:r>
          </a:p>
          <a:p>
            <a:pPr marL="0" indent="0">
              <a:buNone/>
            </a:pPr>
            <a:r>
              <a:rPr lang="en-IN" sz="2000" dirty="0" smtClean="0">
                <a:latin typeface="Times New Roman" panose="02020603050405020304" pitchFamily="18" charset="0"/>
                <a:cs typeface="Times New Roman" panose="02020603050405020304" pitchFamily="18" charset="0"/>
              </a:rPr>
              <a:t>      name</a:t>
            </a:r>
            <a:r>
              <a:rPr lang="en-IN" sz="2000" dirty="0">
                <a:latin typeface="Times New Roman" panose="02020603050405020304" pitchFamily="18" charset="0"/>
                <a:cs typeface="Times New Roman" panose="02020603050405020304" pitchFamily="18" charset="0"/>
              </a:rPr>
              <a:t>, quantity, image, category, etc.</a:t>
            </a:r>
          </a:p>
        </p:txBody>
      </p:sp>
    </p:spTree>
    <p:extLst>
      <p:ext uri="{BB962C8B-B14F-4D97-AF65-F5344CB8AC3E}">
        <p14:creationId xmlns:p14="http://schemas.microsoft.com/office/powerpoint/2010/main" xmlns="" val="7813071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46909"/>
            <a:ext cx="8915400" cy="4664313"/>
          </a:xfrm>
        </p:spPr>
        <p:txBody>
          <a:bodyPr>
            <a:normAutofit/>
          </a:bodyPr>
          <a:lstStyle/>
          <a:p>
            <a:pPr>
              <a:buFont typeface="Wingdings" panose="05000000000000000000" pitchFamily="2" charset="2"/>
              <a:buChar char="q"/>
            </a:pPr>
            <a:r>
              <a:rPr lang="en-IN" sz="2000" b="1" dirty="0" smtClean="0">
                <a:latin typeface="Times New Roman" panose="02020603050405020304" pitchFamily="18" charset="0"/>
                <a:cs typeface="Times New Roman" panose="02020603050405020304" pitchFamily="18" charset="0"/>
              </a:rPr>
              <a:t>Admin Side Functionalities-:</a:t>
            </a:r>
          </a:p>
          <a:p>
            <a:r>
              <a:rPr lang="en-IN" sz="2000" dirty="0">
                <a:latin typeface="Times New Roman" panose="02020603050405020304" pitchFamily="18" charset="0"/>
                <a:cs typeface="Times New Roman" panose="02020603050405020304" pitchFamily="18" charset="0"/>
              </a:rPr>
              <a:t>Delete Category – Admins can remove category.</a:t>
            </a:r>
          </a:p>
          <a:p>
            <a:r>
              <a:rPr lang="en-IN" sz="2000" dirty="0">
                <a:latin typeface="Times New Roman" panose="02020603050405020304" pitchFamily="18" charset="0"/>
                <a:cs typeface="Times New Roman" panose="02020603050405020304" pitchFamily="18" charset="0"/>
              </a:rPr>
              <a:t> Add New Products – Admin can add new product with details as </a:t>
            </a:r>
            <a:r>
              <a:rPr lang="en-IN" sz="2000" dirty="0" smtClean="0">
                <a:latin typeface="Times New Roman" panose="02020603050405020304" pitchFamily="18" charset="0"/>
                <a:cs typeface="Times New Roman" panose="02020603050405020304" pitchFamily="18" charset="0"/>
              </a:rPr>
              <a:t>stock, price, name</a:t>
            </a:r>
            <a:r>
              <a:rPr lang="en-IN" sz="2000" dirty="0">
                <a:latin typeface="Times New Roman" panose="02020603050405020304" pitchFamily="18" charset="0"/>
                <a:cs typeface="Times New Roman" panose="02020603050405020304" pitchFamily="18" charset="0"/>
              </a:rPr>
              <a:t>, quantity, image, category, etc</a:t>
            </a:r>
            <a:r>
              <a:rPr lang="en-IN" sz="2000" dirty="0" smtClean="0">
                <a:latin typeface="Times New Roman" panose="02020603050405020304" pitchFamily="18" charset="0"/>
                <a:cs typeface="Times New Roman" panose="02020603050405020304" pitchFamily="18" charset="0"/>
              </a:rPr>
              <a:t>.</a:t>
            </a:r>
          </a:p>
          <a:p>
            <a:r>
              <a:rPr lang="en-IN" sz="2000" dirty="0" smtClean="0">
                <a:latin typeface="Times New Roman" panose="02020603050405020304" pitchFamily="18" charset="0"/>
                <a:cs typeface="Times New Roman" panose="02020603050405020304" pitchFamily="18" charset="0"/>
              </a:rPr>
              <a:t>Manage </a:t>
            </a:r>
            <a:r>
              <a:rPr lang="en-IN" sz="2000" dirty="0">
                <a:latin typeface="Times New Roman" panose="02020603050405020304" pitchFamily="18" charset="0"/>
                <a:cs typeface="Times New Roman" panose="02020603050405020304" pitchFamily="18" charset="0"/>
              </a:rPr>
              <a:t>Products– Admin can update the product details.</a:t>
            </a: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View Users – Admin can view all registered users.</a:t>
            </a: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Delete User – Admin can delete a user if need arises.</a:t>
            </a: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View order details – Admin can view order details for all users.</a:t>
            </a:r>
          </a:p>
        </p:txBody>
      </p:sp>
    </p:spTree>
    <p:extLst>
      <p:ext uri="{BB962C8B-B14F-4D97-AF65-F5344CB8AC3E}">
        <p14:creationId xmlns:p14="http://schemas.microsoft.com/office/powerpoint/2010/main" xmlns="" val="2419625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latin typeface="Times New Roman" panose="02020603050405020304" pitchFamily="18" charset="0"/>
                <a:cs typeface="Times New Roman" panose="02020603050405020304" pitchFamily="18" charset="0"/>
              </a:rPr>
              <a:t>Functionalities-:</a:t>
            </a:r>
            <a:endParaRPr lang="en-IN" dirty="0"/>
          </a:p>
        </p:txBody>
      </p:sp>
      <p:sp>
        <p:nvSpPr>
          <p:cNvPr id="3" name="Content Placeholder 2"/>
          <p:cNvSpPr>
            <a:spLocks noGrp="1"/>
          </p:cNvSpPr>
          <p:nvPr>
            <p:ph idx="1"/>
          </p:nvPr>
        </p:nvSpPr>
        <p:spPr>
          <a:xfrm>
            <a:off x="2644977" y="1513072"/>
            <a:ext cx="9547023" cy="4842457"/>
          </a:xfrm>
        </p:spPr>
        <p:txBody>
          <a:bodyPr>
            <a:normAutofit/>
          </a:bodyPr>
          <a:lstStyle/>
          <a:p>
            <a:pPr>
              <a:buFont typeface="Wingdings" panose="05000000000000000000" pitchFamily="2" charset="2"/>
              <a:buChar char="q"/>
            </a:pPr>
            <a:r>
              <a:rPr lang="en-IN" sz="2000" b="1" dirty="0" smtClean="0">
                <a:latin typeface="Times New Roman" panose="02020603050405020304" pitchFamily="18" charset="0"/>
                <a:cs typeface="Times New Roman" panose="02020603050405020304" pitchFamily="18" charset="0"/>
              </a:rPr>
              <a:t>User Side </a:t>
            </a:r>
            <a:r>
              <a:rPr lang="en-IN" sz="2000" b="1" dirty="0">
                <a:latin typeface="Times New Roman" panose="02020603050405020304" pitchFamily="18" charset="0"/>
                <a:cs typeface="Times New Roman" panose="02020603050405020304" pitchFamily="18" charset="0"/>
              </a:rPr>
              <a:t>Functionalities-</a:t>
            </a:r>
            <a:r>
              <a:rPr lang="en-IN" sz="2000" b="1" dirty="0" smtClean="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Browse – Customers can browse the homepage to explore the </a:t>
            </a:r>
            <a:r>
              <a:rPr lang="en-IN" sz="2000" dirty="0" smtClean="0">
                <a:latin typeface="Times New Roman" panose="02020603050405020304" pitchFamily="18" charset="0"/>
                <a:cs typeface="Times New Roman" panose="02020603050405020304" pitchFamily="18" charset="0"/>
              </a:rPr>
              <a:t>entire products </a:t>
            </a:r>
            <a:r>
              <a:rPr lang="en-IN" sz="2000" dirty="0">
                <a:latin typeface="Times New Roman" panose="02020603050405020304" pitchFamily="18" charset="0"/>
                <a:cs typeface="Times New Roman" panose="02020603050405020304" pitchFamily="18" charset="0"/>
              </a:rPr>
              <a:t>available.</a:t>
            </a:r>
          </a:p>
          <a:p>
            <a:r>
              <a:rPr lang="en-IN" sz="2000" dirty="0" smtClean="0">
                <a:latin typeface="Times New Roman" panose="02020603050405020304" pitchFamily="18" charset="0"/>
                <a:cs typeface="Times New Roman" panose="02020603050405020304" pitchFamily="18" charset="0"/>
              </a:rPr>
              <a:t>Register</a:t>
            </a:r>
            <a:r>
              <a:rPr lang="en-IN" sz="2000" dirty="0">
                <a:latin typeface="Times New Roman" panose="02020603050405020304" pitchFamily="18" charset="0"/>
                <a:cs typeface="Times New Roman" panose="02020603050405020304" pitchFamily="18" charset="0"/>
              </a:rPr>
              <a:t>, Login &amp; Logout – New customers can register on the site.</a:t>
            </a:r>
          </a:p>
          <a:p>
            <a:r>
              <a:rPr lang="en-IN" sz="2000" dirty="0">
                <a:latin typeface="Times New Roman" panose="02020603050405020304" pitchFamily="18" charset="0"/>
                <a:cs typeface="Times New Roman" panose="02020603050405020304" pitchFamily="18" charset="0"/>
              </a:rPr>
              <a:t>Existing customers can then login to access their account information </a:t>
            </a:r>
            <a:r>
              <a:rPr lang="en-IN" sz="2000" dirty="0" smtClean="0">
                <a:latin typeface="Times New Roman" panose="02020603050405020304" pitchFamily="18" charset="0"/>
                <a:cs typeface="Times New Roman" panose="02020603050405020304" pitchFamily="18" charset="0"/>
              </a:rPr>
              <a:t>and logout </a:t>
            </a:r>
            <a:r>
              <a:rPr lang="en-IN" sz="2000" dirty="0">
                <a:latin typeface="Times New Roman" panose="02020603050405020304" pitchFamily="18" charset="0"/>
                <a:cs typeface="Times New Roman" panose="02020603050405020304" pitchFamily="18" charset="0"/>
              </a:rPr>
              <a:t>when the account is not in use.</a:t>
            </a:r>
          </a:p>
          <a:p>
            <a:r>
              <a:rPr lang="en-IN" sz="2000" dirty="0" smtClean="0">
                <a:latin typeface="Times New Roman" panose="02020603050405020304" pitchFamily="18" charset="0"/>
                <a:cs typeface="Times New Roman" panose="02020603050405020304" pitchFamily="18" charset="0"/>
              </a:rPr>
              <a:t>View </a:t>
            </a:r>
            <a:r>
              <a:rPr lang="en-IN" sz="2000" dirty="0">
                <a:latin typeface="Times New Roman" panose="02020603050405020304" pitchFamily="18" charset="0"/>
                <a:cs typeface="Times New Roman" panose="02020603050405020304" pitchFamily="18" charset="0"/>
              </a:rPr>
              <a:t>&amp; Update Profile – When logged in, customers can view their </a:t>
            </a:r>
            <a:r>
              <a:rPr lang="en-IN" sz="2000" dirty="0" smtClean="0">
                <a:latin typeface="Times New Roman" panose="02020603050405020304" pitchFamily="18" charset="0"/>
                <a:cs typeface="Times New Roman" panose="02020603050405020304" pitchFamily="18" charset="0"/>
              </a:rPr>
              <a:t>profile and </a:t>
            </a:r>
            <a:r>
              <a:rPr lang="en-IN" sz="2000" dirty="0">
                <a:latin typeface="Times New Roman" panose="02020603050405020304" pitchFamily="18" charset="0"/>
                <a:cs typeface="Times New Roman" panose="02020603050405020304" pitchFamily="18" charset="0"/>
              </a:rPr>
              <a:t>update their details.</a:t>
            </a:r>
          </a:p>
          <a:p>
            <a:r>
              <a:rPr lang="en-IN" sz="2000" dirty="0" smtClean="0">
                <a:latin typeface="Times New Roman" panose="02020603050405020304" pitchFamily="18" charset="0"/>
                <a:cs typeface="Times New Roman" panose="02020603050405020304" pitchFamily="18" charset="0"/>
              </a:rPr>
              <a:t>Update </a:t>
            </a:r>
            <a:r>
              <a:rPr lang="en-IN" sz="2000" dirty="0">
                <a:latin typeface="Times New Roman" panose="02020603050405020304" pitchFamily="18" charset="0"/>
                <a:cs typeface="Times New Roman" panose="02020603050405020304" pitchFamily="18" charset="0"/>
              </a:rPr>
              <a:t>Delivery Address – When purchasing listed items, a customer </a:t>
            </a:r>
            <a:r>
              <a:rPr lang="en-IN" sz="2000" dirty="0" smtClean="0">
                <a:latin typeface="Times New Roman" panose="02020603050405020304" pitchFamily="18" charset="0"/>
                <a:cs typeface="Times New Roman" panose="02020603050405020304" pitchFamily="18" charset="0"/>
              </a:rPr>
              <a:t>can update </a:t>
            </a:r>
            <a:r>
              <a:rPr lang="en-IN" sz="2000" dirty="0">
                <a:latin typeface="Times New Roman" panose="02020603050405020304" pitchFamily="18" charset="0"/>
                <a:cs typeface="Times New Roman" panose="02020603050405020304" pitchFamily="18" charset="0"/>
              </a:rPr>
              <a:t>delivery addresses which they can associate with their account.</a:t>
            </a:r>
            <a:endParaRPr lang="en-IN"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18740105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309</TotalTime>
  <Words>966</Words>
  <Application>Microsoft Office PowerPoint</Application>
  <PresentationFormat>Custom</PresentationFormat>
  <Paragraphs>110</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Wisp</vt:lpstr>
      <vt:lpstr>Slide 1</vt:lpstr>
      <vt:lpstr>Introduction</vt:lpstr>
      <vt:lpstr>Objective</vt:lpstr>
      <vt:lpstr>Scope :</vt:lpstr>
      <vt:lpstr>Technologies Used-:</vt:lpstr>
      <vt:lpstr>Software and Hardware Specifications-:</vt:lpstr>
      <vt:lpstr>Functionalities-:</vt:lpstr>
      <vt:lpstr>Slide 8</vt:lpstr>
      <vt:lpstr>Functionalities-:</vt:lpstr>
      <vt:lpstr>Slide 10</vt:lpstr>
      <vt:lpstr>ER Diagram -:</vt:lpstr>
      <vt:lpstr>DFD Diagrams -:</vt:lpstr>
      <vt:lpstr>Slide 13</vt:lpstr>
      <vt:lpstr>Slide 14</vt:lpstr>
      <vt:lpstr>Class Diagram -:</vt:lpstr>
      <vt:lpstr>Use Case -:</vt:lpstr>
      <vt:lpstr>Slide 17</vt:lpstr>
      <vt:lpstr>Acitivity Diagram -:</vt:lpstr>
      <vt:lpstr>Slide 19</vt:lpstr>
      <vt:lpstr>Sequence Diagram -:</vt:lpstr>
      <vt:lpstr>Slide 21</vt:lpstr>
      <vt:lpstr>Slide 22</vt:lpstr>
      <vt:lpstr>Database Screenshots -:</vt:lpstr>
      <vt:lpstr>Slide 24</vt:lpstr>
      <vt:lpstr>Slide 25</vt:lpstr>
      <vt:lpstr>Slide 26</vt:lpstr>
      <vt:lpstr>Slide 27</vt:lpstr>
      <vt:lpstr>Slide 28</vt:lpstr>
      <vt:lpstr>Project Screenshots -:</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Conclusion : </vt:lpstr>
      <vt:lpstr>References :</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Sai</cp:lastModifiedBy>
  <cp:revision>59</cp:revision>
  <dcterms:created xsi:type="dcterms:W3CDTF">2021-09-28T02:27:38Z</dcterms:created>
  <dcterms:modified xsi:type="dcterms:W3CDTF">2023-08-30T06:56:12Z</dcterms:modified>
</cp:coreProperties>
</file>